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1D8"/>
          </a:solidFill>
        </a:fill>
      </a:tcStyle>
    </a:wholeTbl>
    <a:band2H>
      <a:tcTxStyle b="def" i="def"/>
      <a:tcStyle>
        <a:tcBdr/>
        <a:fill>
          <a:solidFill>
            <a:srgbClr val="E7E9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CB"/>
          </a:solidFill>
        </a:fill>
      </a:tcStyle>
    </a:wholeTbl>
    <a:band2H>
      <a:tcTxStyle b="def" i="def"/>
      <a:tcStyle>
        <a:tcBdr/>
        <a:fill>
          <a:solidFill>
            <a:srgbClr val="E7EA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1CC"/>
          </a:solidFill>
        </a:fill>
      </a:tcStyle>
    </a:wholeTbl>
    <a:band2H>
      <a:tcTxStyle b="def" i="def"/>
      <a:tcStyle>
        <a:tcBdr/>
        <a:fill>
          <a:solidFill>
            <a:srgbClr val="E8F0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9" name="Shape 49"/>
          <p:cNvSpPr/>
          <p:nvPr>
            <p:ph type="sldImg"/>
          </p:nvPr>
        </p:nvSpPr>
        <p:spPr>
          <a:xfrm>
            <a:off x="1143000" y="685800"/>
            <a:ext cx="4572000" cy="3429000"/>
          </a:xfrm>
          <a:prstGeom prst="rect">
            <a:avLst/>
          </a:prstGeom>
        </p:spPr>
        <p:txBody>
          <a:bodyPr/>
          <a:lstStyle/>
          <a:p>
            <a:pPr/>
          </a:p>
        </p:txBody>
      </p:sp>
      <p:sp>
        <p:nvSpPr>
          <p:cNvPr id="50" name="Shape 5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bg>
      <p:bgPr>
        <a:solidFill>
          <a:srgbClr val="000000"/>
        </a:solidFill>
      </p:bgPr>
    </p:bg>
    <p:spTree>
      <p:nvGrpSpPr>
        <p:cNvPr id="1" name=""/>
        <p:cNvGrpSpPr/>
        <p:nvPr/>
      </p:nvGrpSpPr>
      <p:grpSpPr>
        <a:xfrm>
          <a:off x="0" y="0"/>
          <a:ext cx="0" cy="0"/>
          <a:chOff x="0" y="0"/>
          <a:chExt cx="0" cy="0"/>
        </a:xfrm>
      </p:grpSpPr>
      <p:pic>
        <p:nvPicPr>
          <p:cNvPr id="11" name="图片 139" descr="图片 139"/>
          <p:cNvPicPr>
            <a:picLocks noChangeAspect="1"/>
          </p:cNvPicPr>
          <p:nvPr/>
        </p:nvPicPr>
        <p:blipFill>
          <a:blip r:embed="rId2">
            <a:extLst/>
          </a:blip>
          <a:stretch>
            <a:fillRect/>
          </a:stretch>
        </p:blipFill>
        <p:spPr>
          <a:xfrm>
            <a:off x="0" y="0"/>
            <a:ext cx="12192000" cy="6858000"/>
          </a:xfrm>
          <a:prstGeom prst="rect">
            <a:avLst/>
          </a:prstGeom>
          <a:ln w="12700">
            <a:miter lim="400000"/>
          </a:ln>
        </p:spPr>
      </p:pic>
      <p:grpSp>
        <p:nvGrpSpPr>
          <p:cNvPr id="15" name="组合 1"/>
          <p:cNvGrpSpPr/>
          <p:nvPr/>
        </p:nvGrpSpPr>
        <p:grpSpPr>
          <a:xfrm>
            <a:off x="9821991" y="113848"/>
            <a:ext cx="1669416" cy="672649"/>
            <a:chOff x="-3174" y="3175"/>
            <a:chExt cx="1669414" cy="672647"/>
          </a:xfrm>
        </p:grpSpPr>
        <p:sp>
          <p:nvSpPr>
            <p:cNvPr id="12" name="文本框 2"/>
            <p:cNvSpPr txBox="1"/>
            <p:nvPr/>
          </p:nvSpPr>
          <p:spPr>
            <a:xfrm>
              <a:off x="76593" y="3175"/>
              <a:ext cx="1477773"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5400" tIns="25400" rIns="25400" bIns="25400" numCol="1" anchor="ctr">
              <a:spAutoFit/>
            </a:bodyPr>
            <a:lstStyle>
              <a:lvl1pPr algn="ctr" defTabSz="412750">
                <a:defRPr sz="2400">
                  <a:solidFill>
                    <a:srgbClr val="FFFFFF"/>
                  </a:solidFill>
                  <a:latin typeface="TTTGBMedium"/>
                  <a:ea typeface="TTTGBMedium"/>
                  <a:cs typeface="TTTGBMedium"/>
                  <a:sym typeface="TTTGBMedium"/>
                </a:defRPr>
              </a:lvl1pPr>
            </a:lstStyle>
            <a:p>
              <a:pPr/>
              <a:r>
                <a:t>小X宝社区</a:t>
              </a:r>
            </a:p>
          </p:txBody>
        </p:sp>
        <p:sp>
          <p:nvSpPr>
            <p:cNvPr id="13" name="文本框 3"/>
            <p:cNvSpPr txBox="1"/>
            <p:nvPr/>
          </p:nvSpPr>
          <p:spPr>
            <a:xfrm>
              <a:off x="-3175" y="472623"/>
              <a:ext cx="1669416"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5400" tIns="25400" rIns="25400" bIns="25400" numCol="1" anchor="ctr">
              <a:spAutoFit/>
            </a:bodyPr>
            <a:lstStyle>
              <a:lvl1pPr algn="ctr" defTabSz="412750">
                <a:defRPr sz="900">
                  <a:solidFill>
                    <a:srgbClr val="FFFFFF"/>
                  </a:solidFill>
                  <a:latin typeface="TTTGBMedium"/>
                  <a:ea typeface="TTTGBMedium"/>
                  <a:cs typeface="TTTGBMedium"/>
                  <a:sym typeface="TTTGBMedium"/>
                </a:defRPr>
              </a:lvl1pPr>
            </a:lstStyle>
            <a:p>
              <a:pPr/>
              <a:r>
                <a:t>国内首个*跨癌种*公益开源社区</a:t>
              </a:r>
            </a:p>
          </p:txBody>
        </p:sp>
        <p:sp>
          <p:nvSpPr>
            <p:cNvPr id="14" name="直线连接符 4"/>
            <p:cNvSpPr/>
            <p:nvPr/>
          </p:nvSpPr>
          <p:spPr>
            <a:xfrm>
              <a:off x="46037" y="456609"/>
              <a:ext cx="1570993" cy="2"/>
            </a:xfrm>
            <a:prstGeom prst="line">
              <a:avLst/>
            </a:prstGeom>
            <a:noFill/>
            <a:ln w="12700" cap="flat">
              <a:solidFill>
                <a:srgbClr val="FFFFFF"/>
              </a:solidFill>
              <a:prstDash val="solid"/>
              <a:miter lim="400000"/>
            </a:ln>
            <a:effectLst/>
          </p:spPr>
          <p:txBody>
            <a:bodyPr wrap="square" lIns="22859" tIns="22859" rIns="22859" bIns="22859" numCol="1" anchor="t">
              <a:noAutofit/>
            </a:bodyPr>
            <a:lstStyle/>
            <a:p>
              <a:pPr algn="ctr" defTabSz="412750">
                <a:defRPr sz="2400">
                  <a:latin typeface="Helvetica Neue"/>
                  <a:ea typeface="Helvetica Neue"/>
                  <a:cs typeface="Helvetica Neue"/>
                  <a:sym typeface="Helvetica Neue"/>
                </a:defRPr>
              </a:pPr>
            </a:p>
          </p:txBody>
        </p:sp>
      </p:grpSp>
      <p:sp>
        <p:nvSpPr>
          <p:cNvPr id="16" name="幻灯片编号"/>
          <p:cNvSpPr txBox="1"/>
          <p:nvPr>
            <p:ph type="sldNum" sz="quarter" idx="2"/>
          </p:nvPr>
        </p:nvSpPr>
        <p:spPr>
          <a:xfrm>
            <a:off x="8594423" y="6289040"/>
            <a:ext cx="143178" cy="134620"/>
          </a:xfrm>
          <a:prstGeom prst="rect">
            <a:avLst/>
          </a:prstGeom>
        </p:spPr>
        <p:txBody>
          <a:bodyPr lIns="22859" tIns="22859" rIns="22859" bIns="22859"/>
          <a:lstStyle>
            <a:lvl1pPr defTabSz="412750">
              <a:defRPr sz="600">
                <a:solidFill>
                  <a:srgbClr val="FFFFFF"/>
                </a:solidFill>
                <a:latin typeface="Alibaba Sans 102 Ver2"/>
                <a:ea typeface="Alibaba Sans 102 Ver2"/>
                <a:cs typeface="Alibaba Sans 102 Ver2"/>
                <a:sym typeface="Alibaba Sans 102 Ver2"/>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3">
    <p:spTree>
      <p:nvGrpSpPr>
        <p:cNvPr id="1" name=""/>
        <p:cNvGrpSpPr/>
        <p:nvPr/>
      </p:nvGrpSpPr>
      <p:grpSpPr>
        <a:xfrm>
          <a:off x="0" y="0"/>
          <a:ext cx="0" cy="0"/>
          <a:chOff x="0" y="0"/>
          <a:chExt cx="0" cy="0"/>
        </a:xfrm>
      </p:grpSpPr>
      <p:sp>
        <p:nvSpPr>
          <p:cNvPr id="2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PTIST_MASTER">
    <p:spTree>
      <p:nvGrpSpPr>
        <p:cNvPr id="1" name=""/>
        <p:cNvGrpSpPr/>
        <p:nvPr/>
      </p:nvGrpSpPr>
      <p:grpSpPr>
        <a:xfrm>
          <a:off x="0" y="0"/>
          <a:ext cx="0" cy="0"/>
          <a:chOff x="0" y="0"/>
          <a:chExt cx="0" cy="0"/>
        </a:xfrm>
      </p:grpSpPr>
      <p:sp>
        <p:nvSpPr>
          <p:cNvPr id="3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wrtjyk,">
    <p:bg>
      <p:bgPr>
        <a:solidFill>
          <a:srgbClr val="000000"/>
        </a:solidFill>
      </p:bgPr>
    </p:bg>
    <p:spTree>
      <p:nvGrpSpPr>
        <p:cNvPr id="1" name=""/>
        <p:cNvGrpSpPr/>
        <p:nvPr/>
      </p:nvGrpSpPr>
      <p:grpSpPr>
        <a:xfrm>
          <a:off x="0" y="0"/>
          <a:ext cx="0" cy="0"/>
          <a:chOff x="0" y="0"/>
          <a:chExt cx="0" cy="0"/>
        </a:xfrm>
      </p:grpSpPr>
      <p:pic>
        <p:nvPicPr>
          <p:cNvPr id="37" name="图片 139" descr="图片 139"/>
          <p:cNvPicPr>
            <a:picLocks noChangeAspect="1"/>
          </p:cNvPicPr>
          <p:nvPr/>
        </p:nvPicPr>
        <p:blipFill>
          <a:blip r:embed="rId2">
            <a:extLst/>
          </a:blip>
          <a:stretch>
            <a:fillRect/>
          </a:stretch>
        </p:blipFill>
        <p:spPr>
          <a:xfrm>
            <a:off x="0" y="0"/>
            <a:ext cx="12192000" cy="6858000"/>
          </a:xfrm>
          <a:prstGeom prst="rect">
            <a:avLst/>
          </a:prstGeom>
          <a:ln w="12700">
            <a:miter lim="400000"/>
          </a:ln>
        </p:spPr>
      </p:pic>
      <p:grpSp>
        <p:nvGrpSpPr>
          <p:cNvPr id="41" name="组合 7"/>
          <p:cNvGrpSpPr/>
          <p:nvPr/>
        </p:nvGrpSpPr>
        <p:grpSpPr>
          <a:xfrm>
            <a:off x="9770970" y="111597"/>
            <a:ext cx="2304925" cy="672649"/>
            <a:chOff x="-3175" y="3175"/>
            <a:chExt cx="2304923" cy="672647"/>
          </a:xfrm>
        </p:grpSpPr>
        <p:sp>
          <p:nvSpPr>
            <p:cNvPr id="38" name="文本框 1"/>
            <p:cNvSpPr txBox="1"/>
            <p:nvPr/>
          </p:nvSpPr>
          <p:spPr>
            <a:xfrm>
              <a:off x="394347" y="3175"/>
              <a:ext cx="1477773"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5400" tIns="25400" rIns="25400" bIns="25400" numCol="1" anchor="ctr">
              <a:spAutoFit/>
            </a:bodyPr>
            <a:lstStyle>
              <a:lvl1pPr algn="ctr" defTabSz="412750">
                <a:defRPr sz="2400">
                  <a:solidFill>
                    <a:srgbClr val="FFFFFF"/>
                  </a:solidFill>
                  <a:latin typeface="TTTGBMedium"/>
                  <a:ea typeface="TTTGBMedium"/>
                  <a:cs typeface="TTTGBMedium"/>
                  <a:sym typeface="TTTGBMedium"/>
                </a:defRPr>
              </a:lvl1pPr>
            </a:lstStyle>
            <a:p>
              <a:pPr/>
              <a:r>
                <a:t>小X宝社区</a:t>
              </a:r>
            </a:p>
          </p:txBody>
        </p:sp>
        <p:sp>
          <p:nvSpPr>
            <p:cNvPr id="39" name="文本框 3"/>
            <p:cNvSpPr txBox="1"/>
            <p:nvPr/>
          </p:nvSpPr>
          <p:spPr>
            <a:xfrm>
              <a:off x="-3176" y="472623"/>
              <a:ext cx="230492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5400" tIns="25400" rIns="25400" bIns="25400" numCol="1" anchor="ctr">
              <a:spAutoFit/>
            </a:bodyPr>
            <a:lstStyle>
              <a:lvl1pPr algn="ctr" defTabSz="412750">
                <a:defRPr sz="900">
                  <a:solidFill>
                    <a:srgbClr val="FFFFFF"/>
                  </a:solidFill>
                  <a:latin typeface="TTTGBMedium"/>
                  <a:ea typeface="TTTGBMedium"/>
                  <a:cs typeface="TTTGBMedium"/>
                  <a:sym typeface="TTTGBMedium"/>
                </a:defRPr>
              </a:lvl1pPr>
            </a:lstStyle>
            <a:p>
              <a:pPr/>
              <a:r>
                <a:t>国内首个*癌症+罕见病“AI技术公益开源社区</a:t>
              </a:r>
            </a:p>
          </p:txBody>
        </p:sp>
        <p:sp>
          <p:nvSpPr>
            <p:cNvPr id="40" name="直线连接符 5"/>
            <p:cNvSpPr/>
            <p:nvPr/>
          </p:nvSpPr>
          <p:spPr>
            <a:xfrm>
              <a:off x="363791" y="456609"/>
              <a:ext cx="1570991" cy="2"/>
            </a:xfrm>
            <a:prstGeom prst="line">
              <a:avLst/>
            </a:prstGeom>
            <a:noFill/>
            <a:ln w="12700" cap="flat">
              <a:solidFill>
                <a:srgbClr val="FFFFFF"/>
              </a:solidFill>
              <a:prstDash val="solid"/>
              <a:miter lim="400000"/>
            </a:ln>
            <a:effectLst/>
          </p:spPr>
          <p:txBody>
            <a:bodyPr wrap="square" lIns="22859" tIns="22859" rIns="22859" bIns="22859" numCol="1" anchor="t">
              <a:noAutofit/>
            </a:bodyPr>
            <a:lstStyle/>
            <a:p>
              <a:pPr algn="ctr" defTabSz="412750">
                <a:defRPr sz="2400">
                  <a:latin typeface="+mj-lt"/>
                  <a:ea typeface="+mj-ea"/>
                  <a:cs typeface="+mj-cs"/>
                  <a:sym typeface="Helvetica"/>
                </a:defRPr>
              </a:pPr>
            </a:p>
          </p:txBody>
        </p:sp>
      </p:grpSp>
      <p:pic>
        <p:nvPicPr>
          <p:cNvPr id="42" name="图片 2" descr="图片 2"/>
          <p:cNvPicPr>
            <a:picLocks noChangeAspect="1"/>
          </p:cNvPicPr>
          <p:nvPr/>
        </p:nvPicPr>
        <p:blipFill>
          <a:blip r:embed="rId3">
            <a:extLst/>
          </a:blip>
          <a:stretch>
            <a:fillRect/>
          </a:stretch>
        </p:blipFill>
        <p:spPr>
          <a:xfrm>
            <a:off x="9044771" y="78802"/>
            <a:ext cx="701774" cy="735063"/>
          </a:xfrm>
          <a:prstGeom prst="rect">
            <a:avLst/>
          </a:prstGeom>
          <a:ln w="12700">
            <a:miter lim="400000"/>
          </a:ln>
        </p:spPr>
      </p:pic>
      <p:sp>
        <p:nvSpPr>
          <p:cNvPr id="43" name="幻灯片编号"/>
          <p:cNvSpPr txBox="1"/>
          <p:nvPr>
            <p:ph type="sldNum" sz="quarter" idx="2"/>
          </p:nvPr>
        </p:nvSpPr>
        <p:spPr>
          <a:xfrm>
            <a:off x="8594423" y="6289040"/>
            <a:ext cx="143178" cy="134620"/>
          </a:xfrm>
          <a:prstGeom prst="rect">
            <a:avLst/>
          </a:prstGeom>
        </p:spPr>
        <p:txBody>
          <a:bodyPr lIns="22859" tIns="22859" rIns="22859" bIns="22859"/>
          <a:lstStyle>
            <a:lvl1pPr defTabSz="412750">
              <a:defRPr sz="600">
                <a:solidFill>
                  <a:srgbClr val="FFFFFF"/>
                </a:solidFill>
                <a:latin typeface="Alibaba Sans 102 Ver2"/>
                <a:ea typeface="Alibaba Sans 102 Ver2"/>
                <a:cs typeface="Alibaba Sans 102 Ver2"/>
                <a:sym typeface="Alibaba Sans 102 Ver2"/>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编号"/>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atin typeface="+mj-lt"/>
                <a:ea typeface="+mj-ea"/>
                <a:cs typeface="+mj-cs"/>
                <a:sym typeface="Helvetica"/>
              </a:defRPr>
            </a:lvl1pPr>
          </a:lstStyle>
          <a:p>
            <a:pPr/>
            <a:fld id="{86CB4B4D-7CA3-9044-876B-883B54F8677D}" type="slidenum"/>
          </a:p>
        </p:txBody>
      </p:sp>
      <p:sp>
        <p:nvSpPr>
          <p:cNvPr id="3" name="标题文本"/>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标题文本</a:t>
            </a:r>
          </a:p>
        </p:txBody>
      </p:sp>
      <p:sp>
        <p:nvSpPr>
          <p:cNvPr id="4" name="正文级别 1…"/>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1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1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1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44.png"/><Relationship Id="rId4" Type="http://schemas.openxmlformats.org/officeDocument/2006/relationships/image" Target="../media/image1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1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1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1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9" Type="http://schemas.openxmlformats.org/officeDocument/2006/relationships/image" Target="../media/image28.png"/><Relationship Id="rId20" Type="http://schemas.openxmlformats.org/officeDocument/2006/relationships/image" Target="../media/image2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80808"/>
        </a:solidFill>
      </p:bgPr>
    </p:bg>
    <p:spTree>
      <p:nvGrpSpPr>
        <p:cNvPr id="1" name=""/>
        <p:cNvGrpSpPr/>
        <p:nvPr/>
      </p:nvGrpSpPr>
      <p:grpSpPr>
        <a:xfrm>
          <a:off x="0" y="0"/>
          <a:ext cx="0" cy="0"/>
          <a:chOff x="0" y="0"/>
          <a:chExt cx="0" cy="0"/>
        </a:xfrm>
      </p:grpSpPr>
      <p:pic>
        <p:nvPicPr>
          <p:cNvPr id="52" name="Image 1" descr="Image 1"/>
          <p:cNvPicPr>
            <a:picLocks noChangeAspect="1"/>
          </p:cNvPicPr>
          <p:nvPr/>
        </p:nvPicPr>
        <p:blipFill>
          <a:blip r:embed="rId2">
            <a:extLst/>
          </a:blip>
          <a:stretch>
            <a:fillRect/>
          </a:stretch>
        </p:blipFill>
        <p:spPr>
          <a:xfrm>
            <a:off x="633565" y="4499273"/>
            <a:ext cx="1714501" cy="457201"/>
          </a:xfrm>
          <a:prstGeom prst="rect">
            <a:avLst/>
          </a:prstGeom>
          <a:ln w="12700">
            <a:miter lim="400000"/>
          </a:ln>
        </p:spPr>
      </p:pic>
      <p:sp>
        <p:nvSpPr>
          <p:cNvPr id="53" name="Text 0"/>
          <p:cNvSpPr txBox="1"/>
          <p:nvPr/>
        </p:nvSpPr>
        <p:spPr>
          <a:xfrm>
            <a:off x="2393784" y="2453500"/>
            <a:ext cx="8475727" cy="1259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solidFill>
                  <a:srgbClr val="FFFFFF"/>
                </a:solidFill>
                <a:latin typeface="MiSans"/>
                <a:ea typeface="MiSans"/>
                <a:cs typeface="MiSans"/>
                <a:sym typeface="MiSans"/>
              </a:defRPr>
            </a:pPr>
            <a:r>
              <a:t>微光成炬：AI与责任</a:t>
            </a:r>
            <a:endParaRPr sz="1600"/>
          </a:p>
          <a:p>
            <a:pPr>
              <a:defRPr b="1" sz="4200">
                <a:gradFill flip="none" rotWithShape="1">
                  <a:gsLst>
                    <a:gs pos="0">
                      <a:srgbClr val="F7AA37">
                        <a:alpha val="76000"/>
                      </a:srgbClr>
                    </a:gs>
                    <a:gs pos="100000">
                      <a:srgbClr val="014BB5"/>
                    </a:gs>
                  </a:gsLst>
                  <a:lin ang="2400000" scaled="0"/>
                </a:gradFill>
                <a:latin typeface="MiSans"/>
                <a:ea typeface="MiSans"/>
                <a:cs typeface="MiSans"/>
                <a:sym typeface="MiSans"/>
              </a:defRPr>
            </a:pPr>
            <a:r>
              <a:t>淋巴癌助手项目启动会</a:t>
            </a:r>
          </a:p>
        </p:txBody>
      </p:sp>
      <p:pic>
        <p:nvPicPr>
          <p:cNvPr id="54" name="Image 2" descr="Image 2"/>
          <p:cNvPicPr>
            <a:picLocks noChangeAspect="1"/>
          </p:cNvPicPr>
          <p:nvPr/>
        </p:nvPicPr>
        <p:blipFill>
          <a:blip r:embed="rId2">
            <a:extLst/>
          </a:blip>
          <a:stretch>
            <a:fillRect/>
          </a:stretch>
        </p:blipFill>
        <p:spPr>
          <a:xfrm>
            <a:off x="2422607" y="4499273"/>
            <a:ext cx="1714501" cy="457201"/>
          </a:xfrm>
          <a:prstGeom prst="rect">
            <a:avLst/>
          </a:prstGeom>
          <a:ln w="12700">
            <a:miter lim="400000"/>
          </a:ln>
        </p:spPr>
      </p:pic>
      <p:sp>
        <p:nvSpPr>
          <p:cNvPr id="55" name="Text 1"/>
          <p:cNvSpPr txBox="1"/>
          <p:nvPr/>
        </p:nvSpPr>
        <p:spPr>
          <a:xfrm>
            <a:off x="760453" y="4560846"/>
            <a:ext cx="134858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FFFFFF"/>
                </a:solidFill>
                <a:latin typeface="MiSans"/>
                <a:ea typeface="MiSans"/>
                <a:cs typeface="MiSans"/>
                <a:sym typeface="MiSans"/>
              </a:defRPr>
            </a:lvl1pPr>
          </a:lstStyle>
          <a:p>
            <a:pPr/>
            <a:r>
              <a:t>汇报人：Sam</a:t>
            </a:r>
          </a:p>
        </p:txBody>
      </p:sp>
      <p:pic>
        <p:nvPicPr>
          <p:cNvPr id="56" name="Image 3" descr="Image 3"/>
          <p:cNvPicPr>
            <a:picLocks noChangeAspect="1"/>
          </p:cNvPicPr>
          <p:nvPr/>
        </p:nvPicPr>
        <p:blipFill>
          <a:blip r:embed="rId3">
            <a:extLst/>
          </a:blip>
          <a:stretch>
            <a:fillRect/>
          </a:stretch>
        </p:blipFill>
        <p:spPr>
          <a:xfrm>
            <a:off x="714733" y="2297264"/>
            <a:ext cx="1219672" cy="1219671"/>
          </a:xfrm>
          <a:prstGeom prst="rect">
            <a:avLst/>
          </a:prstGeom>
          <a:ln w="12700">
            <a:miter lim="400000"/>
          </a:ln>
        </p:spPr>
      </p:pic>
      <p:sp>
        <p:nvSpPr>
          <p:cNvPr id="57" name="Text 2"/>
          <p:cNvSpPr txBox="1"/>
          <p:nvPr/>
        </p:nvSpPr>
        <p:spPr>
          <a:xfrm>
            <a:off x="2522294" y="4560846"/>
            <a:ext cx="155264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FFFFFF"/>
                </a:solidFill>
                <a:latin typeface="MiSans"/>
                <a:ea typeface="MiSans"/>
                <a:cs typeface="MiSans"/>
                <a:sym typeface="MiSans"/>
              </a:defRPr>
            </a:lvl1pPr>
          </a:lstStyle>
          <a:p>
            <a:pPr/>
            <a:r>
              <a:t>时间：2025.05</a:t>
            </a:r>
          </a:p>
        </p:txBody>
      </p:sp>
      <p:sp>
        <p:nvSpPr>
          <p:cNvPr id="58" name="Shape 3"/>
          <p:cNvSpPr/>
          <p:nvPr/>
        </p:nvSpPr>
        <p:spPr>
          <a:xfrm>
            <a:off x="779721" y="6270738"/>
            <a:ext cx="1" cy="125951"/>
          </a:xfrm>
          <a:prstGeom prst="line">
            <a:avLst/>
          </a:prstGeom>
          <a:ln w="12700">
            <a:solidFill>
              <a:srgbClr val="FFFFFF"/>
            </a:solidFill>
          </a:ln>
        </p:spPr>
        <p:txBody>
          <a:bodyPr lIns="45719" rIns="45719"/>
          <a:lstStyle/>
          <a:p>
            <a:pPr/>
          </a:p>
        </p:txBody>
      </p:sp>
      <p:sp>
        <p:nvSpPr>
          <p:cNvPr id="59" name="Shape 4"/>
          <p:cNvSpPr/>
          <p:nvPr/>
        </p:nvSpPr>
        <p:spPr>
          <a:xfrm>
            <a:off x="867722" y="6270738"/>
            <a:ext cx="1" cy="125951"/>
          </a:xfrm>
          <a:prstGeom prst="line">
            <a:avLst/>
          </a:prstGeom>
          <a:ln w="12700">
            <a:solidFill>
              <a:srgbClr val="FFFFFF"/>
            </a:solidFill>
          </a:ln>
        </p:spPr>
        <p:txBody>
          <a:bodyPr lIns="45719" rIns="45719"/>
          <a:lstStyle/>
          <a:p>
            <a:pPr/>
          </a:p>
        </p:txBody>
      </p:sp>
      <p:sp>
        <p:nvSpPr>
          <p:cNvPr id="60" name="Shape 5"/>
          <p:cNvSpPr/>
          <p:nvPr/>
        </p:nvSpPr>
        <p:spPr>
          <a:xfrm>
            <a:off x="955721" y="6166356"/>
            <a:ext cx="1" cy="220415"/>
          </a:xfrm>
          <a:prstGeom prst="line">
            <a:avLst/>
          </a:prstGeom>
          <a:ln w="12700">
            <a:solidFill>
              <a:srgbClr val="FFFFFF"/>
            </a:solidFill>
          </a:ln>
        </p:spPr>
        <p:txBody>
          <a:bodyPr lIns="45719" rIns="45719"/>
          <a:lstStyle/>
          <a:p>
            <a:pPr/>
          </a:p>
        </p:txBody>
      </p:sp>
      <p:sp>
        <p:nvSpPr>
          <p:cNvPr id="61" name="Shape 6"/>
          <p:cNvSpPr/>
          <p:nvPr/>
        </p:nvSpPr>
        <p:spPr>
          <a:xfrm>
            <a:off x="1043722" y="6270738"/>
            <a:ext cx="1" cy="125951"/>
          </a:xfrm>
          <a:prstGeom prst="line">
            <a:avLst/>
          </a:prstGeom>
          <a:ln w="12700">
            <a:solidFill>
              <a:srgbClr val="FFFFFF"/>
            </a:solidFill>
          </a:ln>
        </p:spPr>
        <p:txBody>
          <a:bodyPr lIns="45719" rIns="45719"/>
          <a:lstStyle/>
          <a:p>
            <a:pPr/>
          </a:p>
        </p:txBody>
      </p:sp>
      <p:sp>
        <p:nvSpPr>
          <p:cNvPr id="62" name="Shape 7"/>
          <p:cNvSpPr/>
          <p:nvPr/>
        </p:nvSpPr>
        <p:spPr>
          <a:xfrm>
            <a:off x="1131722" y="6270738"/>
            <a:ext cx="1" cy="125951"/>
          </a:xfrm>
          <a:prstGeom prst="line">
            <a:avLst/>
          </a:prstGeom>
          <a:ln w="12700">
            <a:solidFill>
              <a:srgbClr val="FFFFFF"/>
            </a:solidFill>
          </a:ln>
        </p:spPr>
        <p:txBody>
          <a:bodyPr lIns="45719" rIns="45719"/>
          <a:lstStyle/>
          <a:p>
            <a:pPr/>
          </a:p>
        </p:txBody>
      </p:sp>
      <p:sp>
        <p:nvSpPr>
          <p:cNvPr id="63" name="Shape 8"/>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64" name="Shape 10"/>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65" name="Shape 12"/>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66" name="Shape 14"/>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sp>
        <p:nvSpPr>
          <p:cNvPr id="67" name="幻灯片编号"/>
          <p:cNvSpPr txBox="1"/>
          <p:nvPr>
            <p:ph type="sldNum" sz="quarter" idx="2"/>
          </p:nvPr>
        </p:nvSpPr>
        <p:spPr>
          <a:xfrm>
            <a:off x="8610599" y="6289040"/>
            <a:ext cx="127001" cy="13462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pic>
        <p:nvPicPr>
          <p:cNvPr id="312" name="Image 1" descr="Image 1"/>
          <p:cNvPicPr>
            <a:picLocks noChangeAspect="1"/>
          </p:cNvPicPr>
          <p:nvPr/>
        </p:nvPicPr>
        <p:blipFill>
          <a:blip r:embed="rId2">
            <a:extLst/>
          </a:blip>
          <a:stretch>
            <a:fillRect/>
          </a:stretch>
        </p:blipFill>
        <p:spPr>
          <a:xfrm>
            <a:off x="227077" y="1736336"/>
            <a:ext cx="10151468" cy="1622142"/>
          </a:xfrm>
          <a:prstGeom prst="rect">
            <a:avLst/>
          </a:prstGeom>
          <a:ln w="12700">
            <a:miter lim="400000"/>
          </a:ln>
        </p:spPr>
      </p:pic>
      <p:sp>
        <p:nvSpPr>
          <p:cNvPr id="313"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sp>
        <p:nvSpPr>
          <p:cNvPr id="314" name="Shape 4"/>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pic>
        <p:nvPicPr>
          <p:cNvPr id="315" name="Image 2" descr="Image 2"/>
          <p:cNvPicPr>
            <a:picLocks noChangeAspect="1"/>
          </p:cNvPicPr>
          <p:nvPr/>
        </p:nvPicPr>
        <p:blipFill>
          <a:blip r:embed="rId3">
            <a:extLst/>
          </a:blip>
          <a:stretch>
            <a:fillRect/>
          </a:stretch>
        </p:blipFill>
        <p:spPr>
          <a:xfrm>
            <a:off x="710956" y="2472057"/>
            <a:ext cx="1219201" cy="1219201"/>
          </a:xfrm>
          <a:prstGeom prst="rect">
            <a:avLst/>
          </a:prstGeom>
          <a:ln w="12700">
            <a:miter lim="400000"/>
          </a:ln>
        </p:spPr>
      </p:pic>
      <p:pic>
        <p:nvPicPr>
          <p:cNvPr id="316" name="Image 3" descr="Image 3"/>
          <p:cNvPicPr>
            <a:picLocks noChangeAspect="1"/>
          </p:cNvPicPr>
          <p:nvPr/>
        </p:nvPicPr>
        <p:blipFill>
          <a:blip r:embed="rId3">
            <a:extLst/>
          </a:blip>
          <a:stretch>
            <a:fillRect/>
          </a:stretch>
        </p:blipFill>
        <p:spPr>
          <a:xfrm>
            <a:off x="7735823" y="1282634"/>
            <a:ext cx="1219201" cy="1219201"/>
          </a:xfrm>
          <a:prstGeom prst="rect">
            <a:avLst/>
          </a:prstGeom>
          <a:ln w="12700">
            <a:miter lim="400000"/>
          </a:ln>
        </p:spPr>
      </p:pic>
      <p:sp>
        <p:nvSpPr>
          <p:cNvPr id="317" name="Shape 6"/>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pic>
        <p:nvPicPr>
          <p:cNvPr id="318" name="Image 4" descr="Image 4"/>
          <p:cNvPicPr>
            <a:picLocks noChangeAspect="1"/>
          </p:cNvPicPr>
          <p:nvPr/>
        </p:nvPicPr>
        <p:blipFill>
          <a:blip r:embed="rId3">
            <a:extLst/>
          </a:blip>
          <a:stretch>
            <a:fillRect/>
          </a:stretch>
        </p:blipFill>
        <p:spPr>
          <a:xfrm>
            <a:off x="4275302" y="1967581"/>
            <a:ext cx="1219201" cy="1219201"/>
          </a:xfrm>
          <a:prstGeom prst="rect">
            <a:avLst/>
          </a:prstGeom>
          <a:ln w="12700">
            <a:miter lim="400000"/>
          </a:ln>
        </p:spPr>
      </p:pic>
      <p:sp>
        <p:nvSpPr>
          <p:cNvPr id="319" name="Shape 8"/>
          <p:cNvSpPr/>
          <p:nvPr/>
        </p:nvSpPr>
        <p:spPr>
          <a:xfrm>
            <a:off x="988010" y="2887496"/>
            <a:ext cx="665095" cy="295788"/>
          </a:xfrm>
          <a:prstGeom prst="rect">
            <a:avLst/>
          </a:prstGeom>
          <a:solidFill>
            <a:srgbClr val="000000">
              <a:alpha val="0"/>
            </a:srgbClr>
          </a:solidFill>
          <a:ln w="12700">
            <a:miter lim="400000"/>
          </a:ln>
        </p:spPr>
        <p:txBody>
          <a:bodyPr lIns="45719" rIns="45719"/>
          <a:lstStyle/>
          <a:p>
            <a:pPr/>
          </a:p>
        </p:txBody>
      </p:sp>
      <p:sp>
        <p:nvSpPr>
          <p:cNvPr id="320" name="Text 9"/>
          <p:cNvSpPr txBox="1"/>
          <p:nvPr/>
        </p:nvSpPr>
        <p:spPr>
          <a:xfrm>
            <a:off x="988010" y="2887496"/>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01</a:t>
            </a:r>
          </a:p>
        </p:txBody>
      </p:sp>
      <p:sp>
        <p:nvSpPr>
          <p:cNvPr id="321" name="Shape 10"/>
          <p:cNvSpPr/>
          <p:nvPr/>
        </p:nvSpPr>
        <p:spPr>
          <a:xfrm>
            <a:off x="4552355" y="2399512"/>
            <a:ext cx="665095" cy="295788"/>
          </a:xfrm>
          <a:prstGeom prst="rect">
            <a:avLst/>
          </a:prstGeom>
          <a:solidFill>
            <a:srgbClr val="000000">
              <a:alpha val="0"/>
            </a:srgbClr>
          </a:solidFill>
          <a:ln w="12700">
            <a:miter lim="400000"/>
          </a:ln>
        </p:spPr>
        <p:txBody>
          <a:bodyPr lIns="45719" rIns="45719"/>
          <a:lstStyle/>
          <a:p>
            <a:pPr/>
          </a:p>
        </p:txBody>
      </p:sp>
      <p:sp>
        <p:nvSpPr>
          <p:cNvPr id="322" name="Text 11"/>
          <p:cNvSpPr txBox="1"/>
          <p:nvPr/>
        </p:nvSpPr>
        <p:spPr>
          <a:xfrm>
            <a:off x="4552355" y="2399512"/>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02</a:t>
            </a:r>
          </a:p>
        </p:txBody>
      </p:sp>
      <p:sp>
        <p:nvSpPr>
          <p:cNvPr id="323" name="Shape 12"/>
          <p:cNvSpPr/>
          <p:nvPr/>
        </p:nvSpPr>
        <p:spPr>
          <a:xfrm>
            <a:off x="8012876" y="1697448"/>
            <a:ext cx="665095" cy="295788"/>
          </a:xfrm>
          <a:prstGeom prst="rect">
            <a:avLst/>
          </a:prstGeom>
          <a:solidFill>
            <a:srgbClr val="000000">
              <a:alpha val="0"/>
            </a:srgbClr>
          </a:solidFill>
          <a:ln w="12700">
            <a:miter lim="400000"/>
          </a:ln>
        </p:spPr>
        <p:txBody>
          <a:bodyPr lIns="45719" rIns="45719"/>
          <a:lstStyle/>
          <a:p>
            <a:pPr/>
          </a:p>
        </p:txBody>
      </p:sp>
      <p:sp>
        <p:nvSpPr>
          <p:cNvPr id="324" name="Text 13"/>
          <p:cNvSpPr txBox="1"/>
          <p:nvPr/>
        </p:nvSpPr>
        <p:spPr>
          <a:xfrm>
            <a:off x="8012876" y="1697448"/>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03</a:t>
            </a:r>
          </a:p>
        </p:txBody>
      </p:sp>
      <p:sp>
        <p:nvSpPr>
          <p:cNvPr id="325" name="Text 14"/>
          <p:cNvSpPr txBox="1"/>
          <p:nvPr/>
        </p:nvSpPr>
        <p:spPr>
          <a:xfrm>
            <a:off x="980435" y="3709885"/>
            <a:ext cx="3145915"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平台构建</a:t>
            </a:r>
          </a:p>
        </p:txBody>
      </p:sp>
      <p:sp>
        <p:nvSpPr>
          <p:cNvPr id="326" name="Text 15"/>
          <p:cNvSpPr txBox="1"/>
          <p:nvPr/>
        </p:nvSpPr>
        <p:spPr>
          <a:xfrm>
            <a:off x="945944" y="4069951"/>
            <a:ext cx="3269440"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构建淋巴癌AI助手平台，通过社区技术资源，提供多端服务，实现web端/微信端接入，提供7x24小时智能问答能力。</a:t>
            </a:r>
          </a:p>
        </p:txBody>
      </p:sp>
      <p:sp>
        <p:nvSpPr>
          <p:cNvPr id="327" name="Text 16"/>
          <p:cNvSpPr txBox="1"/>
          <p:nvPr/>
        </p:nvSpPr>
        <p:spPr>
          <a:xfrm>
            <a:off x="4589907" y="3340917"/>
            <a:ext cx="314591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社区与医院合作</a:t>
            </a:r>
          </a:p>
        </p:txBody>
      </p:sp>
      <p:sp>
        <p:nvSpPr>
          <p:cNvPr id="328" name="Text 17"/>
          <p:cNvSpPr txBox="1"/>
          <p:nvPr/>
        </p:nvSpPr>
        <p:spPr>
          <a:xfrm>
            <a:off x="8215423" y="2586938"/>
            <a:ext cx="3177218"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公益价值实现</a:t>
            </a:r>
          </a:p>
        </p:txBody>
      </p:sp>
      <p:sp>
        <p:nvSpPr>
          <p:cNvPr id="329" name="Shape 18"/>
          <p:cNvSpPr/>
          <p:nvPr/>
        </p:nvSpPr>
        <p:spPr>
          <a:xfrm>
            <a:off x="11358881" y="6059761"/>
            <a:ext cx="226535" cy="220416"/>
          </a:xfrm>
          <a:prstGeom prst="rect">
            <a:avLst/>
          </a:prstGeom>
          <a:solidFill>
            <a:srgbClr val="517BDA"/>
          </a:soli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330" name="Text 20"/>
          <p:cNvSpPr txBox="1"/>
          <p:nvPr/>
        </p:nvSpPr>
        <p:spPr>
          <a:xfrm>
            <a:off x="4528144" y="3738964"/>
            <a:ext cx="3269441"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小X宝社区与山西白求恩医院王刚刚医生团队合作，整合技术与医疗资源，推动项目落地实施。</a:t>
            </a:r>
          </a:p>
        </p:txBody>
      </p:sp>
      <p:sp>
        <p:nvSpPr>
          <p:cNvPr id="331" name="Text 21"/>
          <p:cNvSpPr txBox="1"/>
          <p:nvPr/>
        </p:nvSpPr>
        <p:spPr>
          <a:xfrm>
            <a:off x="8151023" y="2994307"/>
            <a:ext cx="3269440"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为淋巴癌患者提供公益AI能力信息工具，帮助患者家属更好地应对疾病，提升患者对治疗方案的理解与依从性。</a:t>
            </a:r>
          </a:p>
        </p:txBody>
      </p:sp>
      <p:sp>
        <p:nvSpPr>
          <p:cNvPr id="332" name="Text 22"/>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目标阐述</a:t>
            </a:r>
          </a:p>
        </p:txBody>
      </p:sp>
      <p:pic>
        <p:nvPicPr>
          <p:cNvPr id="333" name="Image 5" descr="Image 5"/>
          <p:cNvPicPr>
            <a:picLocks noChangeAspect="1"/>
          </p:cNvPicPr>
          <p:nvPr/>
        </p:nvPicPr>
        <p:blipFill>
          <a:blip r:embed="rId4">
            <a:extLst/>
          </a:blip>
          <a:stretch>
            <a:fillRect/>
          </a:stretch>
        </p:blipFill>
        <p:spPr>
          <a:xfrm>
            <a:off x="662882" y="495145"/>
            <a:ext cx="1371601" cy="304801"/>
          </a:xfrm>
          <a:prstGeom prst="rect">
            <a:avLst/>
          </a:prstGeom>
          <a:ln w="12700">
            <a:miter lim="400000"/>
          </a:ln>
        </p:spPr>
      </p:pic>
      <p:sp>
        <p:nvSpPr>
          <p:cNvPr id="334"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文本框 1"/>
          <p:cNvSpPr txBox="1"/>
          <p:nvPr/>
        </p:nvSpPr>
        <p:spPr>
          <a:xfrm>
            <a:off x="287920" y="289157"/>
            <a:ext cx="1587501" cy="4699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ctr" defTabSz="412750">
              <a:defRPr sz="2400">
                <a:solidFill>
                  <a:srgbClr val="FFFFFF"/>
                </a:solidFill>
                <a:latin typeface="阿里巴巴普惠体 2.0 55 Regular"/>
                <a:ea typeface="阿里巴巴普惠体 2.0 55 Regular"/>
                <a:cs typeface="阿里巴巴普惠体 2.0 55 Regular"/>
                <a:sym typeface="阿里巴巴普惠体 2.0 55 Regular"/>
              </a:defRPr>
            </a:lvl1pPr>
          </a:lstStyle>
          <a:p>
            <a:pPr/>
            <a:r>
              <a:t>小粉宝构建</a:t>
            </a:r>
          </a:p>
        </p:txBody>
      </p:sp>
      <p:sp>
        <p:nvSpPr>
          <p:cNvPr id="337" name="文本框 2"/>
          <p:cNvSpPr txBox="1"/>
          <p:nvPr/>
        </p:nvSpPr>
        <p:spPr>
          <a:xfrm>
            <a:off x="2702485" y="2934435"/>
            <a:ext cx="6050281" cy="4140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2200">
                <a:solidFill>
                  <a:srgbClr val="FFFFFF"/>
                </a:solidFill>
                <a:latin typeface="TTTGBMedium"/>
                <a:ea typeface="TTTGBMedium"/>
                <a:cs typeface="TTTGBMedium"/>
                <a:sym typeface="TTTGBMedium"/>
              </a:defRPr>
            </a:lvl1pPr>
          </a:lstStyle>
          <a:p>
            <a:pPr/>
            <a:r>
              <a:t>小铃铛RAG平台</a:t>
            </a:r>
          </a:p>
        </p:txBody>
      </p:sp>
      <p:sp>
        <p:nvSpPr>
          <p:cNvPr id="338" name="文本框 4"/>
          <p:cNvSpPr txBox="1"/>
          <p:nvPr/>
        </p:nvSpPr>
        <p:spPr>
          <a:xfrm>
            <a:off x="693267" y="1471709"/>
            <a:ext cx="2330337" cy="3124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600">
                <a:solidFill>
                  <a:srgbClr val="FFFFFF"/>
                </a:solidFill>
                <a:latin typeface="TTTGBMedium"/>
                <a:ea typeface="TTTGBMedium"/>
                <a:cs typeface="TTTGBMedium"/>
                <a:sym typeface="TTTGBMedium"/>
              </a:defRPr>
            </a:lvl1pPr>
          </a:lstStyle>
          <a:p>
            <a:pPr/>
            <a:r>
              <a:t>微信机器人</a:t>
            </a:r>
          </a:p>
        </p:txBody>
      </p:sp>
      <p:sp>
        <p:nvSpPr>
          <p:cNvPr id="339" name="文本框 5"/>
          <p:cNvSpPr txBox="1"/>
          <p:nvPr/>
        </p:nvSpPr>
        <p:spPr>
          <a:xfrm>
            <a:off x="3514876" y="1509194"/>
            <a:ext cx="2330337" cy="2743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400">
                <a:solidFill>
                  <a:srgbClr val="FFFFFF"/>
                </a:solidFill>
                <a:latin typeface="TTTGBMedium"/>
                <a:ea typeface="TTTGBMedium"/>
                <a:cs typeface="TTTGBMedium"/>
                <a:sym typeface="TTTGBMedium"/>
              </a:defRPr>
            </a:lvl1pPr>
          </a:lstStyle>
          <a:p>
            <a:pPr/>
            <a:r>
              <a:t>公众号（可选）</a:t>
            </a:r>
          </a:p>
        </p:txBody>
      </p:sp>
      <p:sp>
        <p:nvSpPr>
          <p:cNvPr id="340" name="文本框 7"/>
          <p:cNvSpPr txBox="1"/>
          <p:nvPr/>
        </p:nvSpPr>
        <p:spPr>
          <a:xfrm>
            <a:off x="7173491" y="1534005"/>
            <a:ext cx="1218587" cy="3124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600">
                <a:solidFill>
                  <a:srgbClr val="FFFFFF"/>
                </a:solidFill>
                <a:latin typeface="TTTGBMedium"/>
                <a:ea typeface="TTTGBMedium"/>
                <a:cs typeface="TTTGBMedium"/>
                <a:sym typeface="TTTGBMedium"/>
              </a:defRPr>
            </a:lvl1pPr>
          </a:lstStyle>
          <a:p>
            <a:pPr/>
            <a:r>
              <a:t>网页版本</a:t>
            </a:r>
          </a:p>
        </p:txBody>
      </p:sp>
      <p:sp>
        <p:nvSpPr>
          <p:cNvPr id="341" name="文本框 8"/>
          <p:cNvSpPr txBox="1"/>
          <p:nvPr/>
        </p:nvSpPr>
        <p:spPr>
          <a:xfrm>
            <a:off x="9158096" y="1509615"/>
            <a:ext cx="2330336" cy="3124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600">
                <a:solidFill>
                  <a:srgbClr val="FFFFFF"/>
                </a:solidFill>
                <a:latin typeface="TTTGBMedium"/>
                <a:ea typeface="TTTGBMedium"/>
                <a:cs typeface="TTTGBMedium"/>
                <a:sym typeface="TTTGBMedium"/>
              </a:defRPr>
            </a:lvl1pPr>
          </a:lstStyle>
          <a:p>
            <a:pPr/>
            <a:r>
              <a:t>*小程序</a:t>
            </a:r>
          </a:p>
        </p:txBody>
      </p:sp>
      <p:sp>
        <p:nvSpPr>
          <p:cNvPr id="342" name="文本框 11"/>
          <p:cNvSpPr txBox="1"/>
          <p:nvPr/>
        </p:nvSpPr>
        <p:spPr>
          <a:xfrm>
            <a:off x="919079" y="4476425"/>
            <a:ext cx="1218587" cy="3124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600">
                <a:solidFill>
                  <a:srgbClr val="FFFFFF"/>
                </a:solidFill>
                <a:latin typeface="TTTGBMedium"/>
                <a:ea typeface="TTTGBMedium"/>
                <a:cs typeface="TTTGBMedium"/>
                <a:sym typeface="TTTGBMedium"/>
              </a:defRPr>
            </a:lvl1pPr>
          </a:lstStyle>
          <a:p>
            <a:pPr/>
            <a:r>
              <a:t>智能体</a:t>
            </a:r>
          </a:p>
        </p:txBody>
      </p:sp>
      <p:sp>
        <p:nvSpPr>
          <p:cNvPr id="343" name="文本框 12"/>
          <p:cNvSpPr txBox="1"/>
          <p:nvPr/>
        </p:nvSpPr>
        <p:spPr>
          <a:xfrm>
            <a:off x="4239324" y="4423743"/>
            <a:ext cx="1998668" cy="3124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600">
                <a:solidFill>
                  <a:srgbClr val="FFFFFF"/>
                </a:solidFill>
                <a:latin typeface="TTTGBMedium"/>
                <a:ea typeface="TTTGBMedium"/>
                <a:cs typeface="TTTGBMedium"/>
                <a:sym typeface="TTTGBMedium"/>
              </a:defRPr>
            </a:lvl1pPr>
          </a:lstStyle>
          <a:p>
            <a:pPr/>
            <a:r>
              <a:t>知识库（一期）</a:t>
            </a:r>
          </a:p>
        </p:txBody>
      </p:sp>
      <p:sp>
        <p:nvSpPr>
          <p:cNvPr id="344" name="文本框 13"/>
          <p:cNvSpPr txBox="1"/>
          <p:nvPr/>
        </p:nvSpPr>
        <p:spPr>
          <a:xfrm>
            <a:off x="7416649" y="4436465"/>
            <a:ext cx="1218587" cy="3124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600">
                <a:solidFill>
                  <a:srgbClr val="FFFFFF"/>
                </a:solidFill>
                <a:latin typeface="TTTGBMedium"/>
                <a:ea typeface="TTTGBMedium"/>
                <a:cs typeface="TTTGBMedium"/>
                <a:sym typeface="TTTGBMedium"/>
              </a:defRPr>
            </a:lvl1pPr>
          </a:lstStyle>
          <a:p>
            <a:pPr/>
            <a:r>
              <a:t>API</a:t>
            </a:r>
          </a:p>
        </p:txBody>
      </p:sp>
      <p:sp>
        <p:nvSpPr>
          <p:cNvPr id="345" name="文本框 14"/>
          <p:cNvSpPr txBox="1"/>
          <p:nvPr/>
        </p:nvSpPr>
        <p:spPr>
          <a:xfrm>
            <a:off x="10261768" y="4476425"/>
            <a:ext cx="1218587" cy="3124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600">
                <a:solidFill>
                  <a:srgbClr val="FFFFFF"/>
                </a:solidFill>
                <a:latin typeface="TTTGBMedium"/>
                <a:ea typeface="TTTGBMedium"/>
                <a:cs typeface="TTTGBMedium"/>
                <a:sym typeface="TTTGBMedium"/>
              </a:defRPr>
            </a:lvl1pPr>
          </a:lstStyle>
          <a:p>
            <a:pPr/>
            <a:r>
              <a:t>账号体系</a:t>
            </a:r>
          </a:p>
        </p:txBody>
      </p:sp>
      <p:sp>
        <p:nvSpPr>
          <p:cNvPr id="346" name="文本框 15"/>
          <p:cNvSpPr txBox="1"/>
          <p:nvPr/>
        </p:nvSpPr>
        <p:spPr>
          <a:xfrm>
            <a:off x="3137328" y="5379229"/>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01 指南共识</a:t>
            </a:r>
          </a:p>
        </p:txBody>
      </p:sp>
      <p:sp>
        <p:nvSpPr>
          <p:cNvPr id="347" name="文本框 16"/>
          <p:cNvSpPr txBox="1"/>
          <p:nvPr/>
        </p:nvSpPr>
        <p:spPr>
          <a:xfrm>
            <a:off x="4494598" y="5379229"/>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02 治疗药物</a:t>
            </a:r>
          </a:p>
        </p:txBody>
      </p:sp>
      <p:sp>
        <p:nvSpPr>
          <p:cNvPr id="348" name="文本框 17"/>
          <p:cNvSpPr txBox="1"/>
          <p:nvPr/>
        </p:nvSpPr>
        <p:spPr>
          <a:xfrm>
            <a:off x="5758904" y="5379229"/>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03 基因靶向</a:t>
            </a:r>
          </a:p>
        </p:txBody>
      </p:sp>
      <p:sp>
        <p:nvSpPr>
          <p:cNvPr id="349" name="文本框 19"/>
          <p:cNvSpPr txBox="1"/>
          <p:nvPr/>
        </p:nvSpPr>
        <p:spPr>
          <a:xfrm>
            <a:off x="3137328" y="5701158"/>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04 并发症</a:t>
            </a:r>
          </a:p>
        </p:txBody>
      </p:sp>
      <p:sp>
        <p:nvSpPr>
          <p:cNvPr id="350" name="文本框 20"/>
          <p:cNvSpPr txBox="1"/>
          <p:nvPr/>
        </p:nvSpPr>
        <p:spPr>
          <a:xfrm>
            <a:off x="4494598" y="5701157"/>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05 护理经验</a:t>
            </a:r>
          </a:p>
        </p:txBody>
      </p:sp>
      <p:sp>
        <p:nvSpPr>
          <p:cNvPr id="351" name="文本框 21"/>
          <p:cNvSpPr txBox="1"/>
          <p:nvPr/>
        </p:nvSpPr>
        <p:spPr>
          <a:xfrm>
            <a:off x="5758904" y="5701157"/>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06 营养支持</a:t>
            </a:r>
          </a:p>
        </p:txBody>
      </p:sp>
      <p:sp>
        <p:nvSpPr>
          <p:cNvPr id="352" name="文本框 22"/>
          <p:cNvSpPr txBox="1"/>
          <p:nvPr/>
        </p:nvSpPr>
        <p:spPr>
          <a:xfrm>
            <a:off x="3128909" y="6023085"/>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07 心理干预</a:t>
            </a:r>
          </a:p>
        </p:txBody>
      </p:sp>
      <p:sp>
        <p:nvSpPr>
          <p:cNvPr id="353" name="文本框 23"/>
          <p:cNvSpPr txBox="1"/>
          <p:nvPr/>
        </p:nvSpPr>
        <p:spPr>
          <a:xfrm>
            <a:off x="4486179" y="6023085"/>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08 病友经验</a:t>
            </a:r>
          </a:p>
        </p:txBody>
      </p:sp>
      <p:sp>
        <p:nvSpPr>
          <p:cNvPr id="354" name="文本框 24"/>
          <p:cNvSpPr txBox="1"/>
          <p:nvPr/>
        </p:nvSpPr>
        <p:spPr>
          <a:xfrm>
            <a:off x="5750485" y="6023085"/>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09 其它</a:t>
            </a:r>
          </a:p>
        </p:txBody>
      </p:sp>
      <p:cxnSp>
        <p:nvCxnSpPr>
          <p:cNvPr id="355" name="曲线连接符 27"/>
          <p:cNvCxnSpPr>
            <a:stCxn id="337" idx="0"/>
            <a:endCxn id="338" idx="0"/>
          </p:cNvCxnSpPr>
          <p:nvPr/>
        </p:nvCxnSpPr>
        <p:spPr>
          <a:xfrm flipH="1" flipV="1">
            <a:off x="1858435" y="1627918"/>
            <a:ext cx="3869191" cy="1513528"/>
          </a:xfrm>
          <a:prstGeom prst="straightConnector1">
            <a:avLst/>
          </a:prstGeom>
          <a:ln w="12700">
            <a:solidFill>
              <a:srgbClr val="FFFFFF"/>
            </a:solidFill>
            <a:miter lim="400000"/>
            <a:tailEnd type="triangle"/>
          </a:ln>
        </p:spPr>
      </p:cxnSp>
      <p:cxnSp>
        <p:nvCxnSpPr>
          <p:cNvPr id="356" name="曲线连接符 28"/>
          <p:cNvCxnSpPr>
            <a:stCxn id="337" idx="0"/>
            <a:endCxn id="341" idx="0"/>
          </p:cNvCxnSpPr>
          <p:nvPr/>
        </p:nvCxnSpPr>
        <p:spPr>
          <a:xfrm flipV="1">
            <a:off x="5727625" y="1665825"/>
            <a:ext cx="4595639" cy="1475621"/>
          </a:xfrm>
          <a:prstGeom prst="straightConnector1">
            <a:avLst/>
          </a:prstGeom>
          <a:ln w="12700">
            <a:solidFill>
              <a:srgbClr val="FFFFFF"/>
            </a:solidFill>
            <a:miter lim="400000"/>
            <a:tailEnd type="triangle"/>
          </a:ln>
        </p:spPr>
      </p:cxnSp>
      <p:cxnSp>
        <p:nvCxnSpPr>
          <p:cNvPr id="357" name="曲线连接符 31"/>
          <p:cNvCxnSpPr>
            <a:stCxn id="337" idx="0"/>
            <a:endCxn id="339" idx="0"/>
          </p:cNvCxnSpPr>
          <p:nvPr/>
        </p:nvCxnSpPr>
        <p:spPr>
          <a:xfrm flipH="1" flipV="1">
            <a:off x="4680044" y="1646354"/>
            <a:ext cx="1047582" cy="1495092"/>
          </a:xfrm>
          <a:prstGeom prst="straightConnector1">
            <a:avLst/>
          </a:prstGeom>
          <a:ln w="12700">
            <a:solidFill>
              <a:srgbClr val="FFFFFF"/>
            </a:solidFill>
            <a:miter lim="400000"/>
            <a:tailEnd type="triangle"/>
          </a:ln>
        </p:spPr>
      </p:cxnSp>
      <p:cxnSp>
        <p:nvCxnSpPr>
          <p:cNvPr id="358" name="曲线连接符 34"/>
          <p:cNvCxnSpPr>
            <a:stCxn id="337" idx="0"/>
            <a:endCxn id="340" idx="0"/>
          </p:cNvCxnSpPr>
          <p:nvPr/>
        </p:nvCxnSpPr>
        <p:spPr>
          <a:xfrm flipV="1">
            <a:off x="5727625" y="1690215"/>
            <a:ext cx="2055160" cy="1451231"/>
          </a:xfrm>
          <a:prstGeom prst="straightConnector1">
            <a:avLst/>
          </a:prstGeom>
          <a:ln w="12700">
            <a:solidFill>
              <a:srgbClr val="FFFFFF"/>
            </a:solidFill>
            <a:miter lim="400000"/>
            <a:tailEnd type="triangle"/>
          </a:ln>
        </p:spPr>
      </p:cxnSp>
      <p:sp>
        <p:nvSpPr>
          <p:cNvPr id="359" name="文本框 40"/>
          <p:cNvSpPr txBox="1"/>
          <p:nvPr/>
        </p:nvSpPr>
        <p:spPr>
          <a:xfrm>
            <a:off x="1104530" y="5379229"/>
            <a:ext cx="1218587" cy="5410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171450" indent="-171450" algn="ctr" defTabSz="412750">
              <a:buSzPct val="100000"/>
              <a:buChar char="■"/>
              <a:defRPr sz="1000">
                <a:solidFill>
                  <a:srgbClr val="FFFFFF"/>
                </a:solidFill>
                <a:latin typeface="TTTGBMedium"/>
                <a:ea typeface="TTTGBMedium"/>
                <a:cs typeface="TTTGBMedium"/>
                <a:sym typeface="TTTGBMedium"/>
              </a:defRPr>
            </a:pPr>
            <a:r>
              <a:t>基础科普</a:t>
            </a:r>
          </a:p>
          <a:p>
            <a:pPr marL="171450" indent="-171450" algn="ctr" defTabSz="412750">
              <a:buSzPct val="100000"/>
              <a:buChar char="■"/>
              <a:defRPr sz="1000">
                <a:solidFill>
                  <a:srgbClr val="FFFFFF"/>
                </a:solidFill>
                <a:latin typeface="TTTGBMedium"/>
                <a:ea typeface="TTTGBMedium"/>
                <a:cs typeface="TTTGBMedium"/>
                <a:sym typeface="TTTGBMedium"/>
              </a:defRPr>
            </a:pPr>
          </a:p>
          <a:p>
            <a:pPr marL="171450" indent="-171450" algn="ctr" defTabSz="412750">
              <a:buSzPct val="100000"/>
              <a:buChar char="■"/>
              <a:defRPr sz="1000">
                <a:solidFill>
                  <a:srgbClr val="808080"/>
                </a:solidFill>
                <a:latin typeface="TTTGBMedium"/>
                <a:ea typeface="TTTGBMedium"/>
                <a:cs typeface="TTTGBMedium"/>
                <a:sym typeface="TTTGBMedium"/>
              </a:defRPr>
            </a:pPr>
            <a:r>
              <a:t>PRO版本</a:t>
            </a:r>
          </a:p>
        </p:txBody>
      </p:sp>
      <p:cxnSp>
        <p:nvCxnSpPr>
          <p:cNvPr id="360" name="曲线连接符 42"/>
          <p:cNvCxnSpPr>
            <a:stCxn id="337" idx="0"/>
            <a:endCxn id="342" idx="0"/>
          </p:cNvCxnSpPr>
          <p:nvPr/>
        </p:nvCxnSpPr>
        <p:spPr>
          <a:xfrm flipH="1">
            <a:off x="1528372" y="3141445"/>
            <a:ext cx="4199254" cy="1491191"/>
          </a:xfrm>
          <a:prstGeom prst="straightConnector1">
            <a:avLst/>
          </a:prstGeom>
          <a:ln w="12700">
            <a:solidFill>
              <a:srgbClr val="FFFFFF"/>
            </a:solidFill>
            <a:miter lim="400000"/>
            <a:tailEnd type="triangle"/>
          </a:ln>
        </p:spPr>
      </p:cxnSp>
      <p:cxnSp>
        <p:nvCxnSpPr>
          <p:cNvPr id="361" name="曲线连接符 45"/>
          <p:cNvCxnSpPr>
            <a:stCxn id="337" idx="0"/>
            <a:endCxn id="345" idx="0"/>
          </p:cNvCxnSpPr>
          <p:nvPr/>
        </p:nvCxnSpPr>
        <p:spPr>
          <a:xfrm>
            <a:off x="5727625" y="3141445"/>
            <a:ext cx="5143437" cy="1491191"/>
          </a:xfrm>
          <a:prstGeom prst="straightConnector1">
            <a:avLst/>
          </a:prstGeom>
          <a:ln w="12700">
            <a:solidFill>
              <a:srgbClr val="FFFFFF"/>
            </a:solidFill>
            <a:miter lim="400000"/>
            <a:tailEnd type="triangle"/>
          </a:ln>
        </p:spPr>
      </p:cxnSp>
      <p:cxnSp>
        <p:nvCxnSpPr>
          <p:cNvPr id="362" name="曲线连接符 48"/>
          <p:cNvCxnSpPr>
            <a:stCxn id="337" idx="0"/>
            <a:endCxn id="344" idx="0"/>
          </p:cNvCxnSpPr>
          <p:nvPr/>
        </p:nvCxnSpPr>
        <p:spPr>
          <a:xfrm>
            <a:off x="5727625" y="3141445"/>
            <a:ext cx="2298318" cy="1451230"/>
          </a:xfrm>
          <a:prstGeom prst="straightConnector1">
            <a:avLst/>
          </a:prstGeom>
          <a:ln w="12700">
            <a:solidFill>
              <a:srgbClr val="FFFFFF"/>
            </a:solidFill>
            <a:miter lim="400000"/>
            <a:tailEnd type="triangle"/>
          </a:ln>
        </p:spPr>
      </p:cxnSp>
      <p:cxnSp>
        <p:nvCxnSpPr>
          <p:cNvPr id="363" name="曲线连接符 52"/>
          <p:cNvCxnSpPr>
            <a:stCxn id="337" idx="0"/>
            <a:endCxn id="343" idx="0"/>
          </p:cNvCxnSpPr>
          <p:nvPr/>
        </p:nvCxnSpPr>
        <p:spPr>
          <a:xfrm flipH="1">
            <a:off x="5238658" y="3141445"/>
            <a:ext cx="488968" cy="1438509"/>
          </a:xfrm>
          <a:prstGeom prst="straightConnector1">
            <a:avLst/>
          </a:prstGeom>
          <a:ln w="12700">
            <a:solidFill>
              <a:srgbClr val="FFFFFF"/>
            </a:solidFill>
            <a:miter lim="400000"/>
            <a:tailEnd type="triangle"/>
          </a:ln>
        </p:spPr>
      </p:cxnSp>
      <p:sp>
        <p:nvSpPr>
          <p:cNvPr id="364" name="左大括号 65"/>
          <p:cNvSpPr/>
          <p:nvPr/>
        </p:nvSpPr>
        <p:spPr>
          <a:xfrm>
            <a:off x="2997117" y="5337238"/>
            <a:ext cx="162731" cy="9278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59"/>
                  <a:pt x="10800" y="21284"/>
                </a:cubicBezTo>
                <a:lnTo>
                  <a:pt x="10800" y="11116"/>
                </a:lnTo>
                <a:cubicBezTo>
                  <a:pt x="10800" y="10941"/>
                  <a:pt x="5965" y="10800"/>
                  <a:pt x="0" y="10800"/>
                </a:cubicBezTo>
                <a:cubicBezTo>
                  <a:pt x="5965" y="10800"/>
                  <a:pt x="10800" y="10659"/>
                  <a:pt x="10800" y="10484"/>
                </a:cubicBezTo>
                <a:lnTo>
                  <a:pt x="10800" y="316"/>
                </a:lnTo>
                <a:cubicBezTo>
                  <a:pt x="10800" y="141"/>
                  <a:pt x="15635" y="0"/>
                  <a:pt x="21600" y="0"/>
                </a:cubicBezTo>
              </a:path>
            </a:pathLst>
          </a:custGeom>
          <a:ln w="12700">
            <a:solidFill>
              <a:srgbClr val="FFFFFF"/>
            </a:solidFill>
            <a:miter lim="400000"/>
          </a:ln>
        </p:spPr>
        <p:txBody>
          <a:bodyPr lIns="25400" tIns="25400" rIns="25400" bIns="25400"/>
          <a:lstStyle/>
          <a:p>
            <a:pPr defTabSz="457200">
              <a:defRPr sz="900">
                <a:latin typeface="Alibaba Sans 102 Ver2"/>
                <a:ea typeface="Alibaba Sans 102 Ver2"/>
                <a:cs typeface="Alibaba Sans 102 Ver2"/>
                <a:sym typeface="Alibaba Sans 102 Ver2"/>
              </a:defRPr>
            </a:pPr>
          </a:p>
        </p:txBody>
      </p:sp>
      <p:sp>
        <p:nvSpPr>
          <p:cNvPr id="365" name="左大括号 66"/>
          <p:cNvSpPr/>
          <p:nvPr/>
        </p:nvSpPr>
        <p:spPr>
          <a:xfrm flipH="1">
            <a:off x="7150631" y="5337238"/>
            <a:ext cx="216961" cy="9278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12"/>
                  <a:pt x="10800" y="21179"/>
                </a:cubicBezTo>
                <a:lnTo>
                  <a:pt x="10800" y="11221"/>
                </a:lnTo>
                <a:cubicBezTo>
                  <a:pt x="10800" y="10988"/>
                  <a:pt x="5965" y="10800"/>
                  <a:pt x="0" y="10800"/>
                </a:cubicBezTo>
                <a:cubicBezTo>
                  <a:pt x="5965" y="10800"/>
                  <a:pt x="10800" y="10612"/>
                  <a:pt x="10800" y="10379"/>
                </a:cubicBezTo>
                <a:lnTo>
                  <a:pt x="10800" y="421"/>
                </a:lnTo>
                <a:cubicBezTo>
                  <a:pt x="10800" y="188"/>
                  <a:pt x="15635" y="0"/>
                  <a:pt x="21600" y="0"/>
                </a:cubicBezTo>
              </a:path>
            </a:pathLst>
          </a:custGeom>
          <a:ln w="12700">
            <a:solidFill>
              <a:srgbClr val="FFFFFF"/>
            </a:solidFill>
            <a:miter lim="400000"/>
          </a:ln>
        </p:spPr>
        <p:txBody>
          <a:bodyPr lIns="25400" tIns="25400" rIns="25400" bIns="25400"/>
          <a:lstStyle/>
          <a:p>
            <a:pPr defTabSz="457200">
              <a:defRPr sz="900">
                <a:latin typeface="Alibaba Sans 102 Ver2"/>
                <a:ea typeface="Alibaba Sans 102 Ver2"/>
                <a:cs typeface="Alibaba Sans 102 Ver2"/>
                <a:sym typeface="Alibaba Sans 102 Ver2"/>
              </a:defRPr>
            </a:pPr>
          </a:p>
        </p:txBody>
      </p:sp>
      <p:sp>
        <p:nvSpPr>
          <p:cNvPr id="366" name="文本框 67"/>
          <p:cNvSpPr txBox="1"/>
          <p:nvPr/>
        </p:nvSpPr>
        <p:spPr>
          <a:xfrm>
            <a:off x="4070751" y="1144396"/>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智能1v1对话</a:t>
            </a:r>
          </a:p>
        </p:txBody>
      </p:sp>
      <p:sp>
        <p:nvSpPr>
          <p:cNvPr id="367" name="文本框 68"/>
          <p:cNvSpPr txBox="1"/>
          <p:nvPr/>
        </p:nvSpPr>
        <p:spPr>
          <a:xfrm>
            <a:off x="1249142" y="1144203"/>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病友群问答</a:t>
            </a:r>
          </a:p>
        </p:txBody>
      </p:sp>
      <p:sp>
        <p:nvSpPr>
          <p:cNvPr id="368" name="文本框 69"/>
          <p:cNvSpPr txBox="1"/>
          <p:nvPr/>
        </p:nvSpPr>
        <p:spPr>
          <a:xfrm>
            <a:off x="7167286" y="1166423"/>
            <a:ext cx="1218587"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图像识别/1v1对话</a:t>
            </a:r>
          </a:p>
        </p:txBody>
      </p:sp>
      <p:sp>
        <p:nvSpPr>
          <p:cNvPr id="369" name="文本框 70"/>
          <p:cNvSpPr txBox="1"/>
          <p:nvPr/>
        </p:nvSpPr>
        <p:spPr>
          <a:xfrm>
            <a:off x="9662722" y="1165181"/>
            <a:ext cx="1935294" cy="2108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ctr" defTabSz="412750">
              <a:defRPr sz="1000">
                <a:solidFill>
                  <a:srgbClr val="FFFFFF"/>
                </a:solidFill>
                <a:latin typeface="TTTGBMedium"/>
                <a:ea typeface="TTTGBMedium"/>
                <a:cs typeface="TTTGBMedium"/>
                <a:sym typeface="TTTGBMedium"/>
              </a:defRPr>
            </a:lvl1pPr>
          </a:lstStyle>
          <a:p>
            <a:pPr/>
            <a:r>
              <a:t>智能对话/宝典/扩展比如病情管理</a:t>
            </a:r>
          </a:p>
        </p:txBody>
      </p:sp>
      <p:sp>
        <p:nvSpPr>
          <p:cNvPr id="370" name="文本框 71"/>
          <p:cNvSpPr txBox="1"/>
          <p:nvPr/>
        </p:nvSpPr>
        <p:spPr>
          <a:xfrm>
            <a:off x="7916141" y="5347214"/>
            <a:ext cx="1522282" cy="3759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171450" indent="-171450" defTabSz="412750">
              <a:buSzPct val="100000"/>
              <a:buChar char="■"/>
              <a:defRPr sz="1000">
                <a:solidFill>
                  <a:srgbClr val="FFFFFF"/>
                </a:solidFill>
                <a:latin typeface="TTTGBMedium"/>
                <a:ea typeface="TTTGBMedium"/>
                <a:cs typeface="TTTGBMedium"/>
                <a:sym typeface="TTTGBMedium"/>
              </a:defRPr>
            </a:pPr>
            <a:r>
              <a:t>智能对话授权开放</a:t>
            </a:r>
          </a:p>
          <a:p>
            <a:pPr marL="171450" indent="-171450" defTabSz="412750">
              <a:buSzPct val="100000"/>
              <a:buChar char="■"/>
              <a:defRPr sz="1000">
                <a:solidFill>
                  <a:srgbClr val="FFFFFF"/>
                </a:solidFill>
                <a:latin typeface="TTTGBMedium"/>
                <a:ea typeface="TTTGBMedium"/>
                <a:cs typeface="TTTGBMedium"/>
                <a:sym typeface="TTTGBMedium"/>
              </a:defRPr>
            </a:pPr>
            <a:r>
              <a:t>知识库授权开放</a:t>
            </a:r>
          </a:p>
        </p:txBody>
      </p:sp>
      <p:sp>
        <p:nvSpPr>
          <p:cNvPr id="371" name="文本框 72"/>
          <p:cNvSpPr txBox="1"/>
          <p:nvPr/>
        </p:nvSpPr>
        <p:spPr>
          <a:xfrm>
            <a:off x="7919428" y="5911189"/>
            <a:ext cx="1522282" cy="3759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171450" indent="-171450" defTabSz="412750">
              <a:buSzPct val="100000"/>
              <a:buChar char="■"/>
              <a:defRPr sz="1000">
                <a:solidFill>
                  <a:srgbClr val="FFFFFF"/>
                </a:solidFill>
                <a:latin typeface="TTTGBMedium"/>
                <a:ea typeface="TTTGBMedium"/>
                <a:cs typeface="TTTGBMedium"/>
                <a:sym typeface="TTTGBMedium"/>
              </a:defRPr>
            </a:pPr>
            <a:r>
              <a:t>搜索接入</a:t>
            </a:r>
          </a:p>
          <a:p>
            <a:pPr marL="171450" indent="-171450" defTabSz="412750">
              <a:buSzPct val="100000"/>
              <a:buChar char="■"/>
              <a:defRPr sz="1000">
                <a:solidFill>
                  <a:srgbClr val="FFFFFF"/>
                </a:solidFill>
                <a:latin typeface="TTTGBMedium"/>
                <a:ea typeface="TTTGBMedium"/>
                <a:cs typeface="TTTGBMedium"/>
                <a:sym typeface="TTTGBMedium"/>
              </a:defRPr>
            </a:pPr>
            <a:r>
              <a:t>知识库接入</a:t>
            </a:r>
          </a:p>
        </p:txBody>
      </p:sp>
      <p:sp>
        <p:nvSpPr>
          <p:cNvPr id="372" name="幻灯片编号"/>
          <p:cNvSpPr txBox="1"/>
          <p:nvPr>
            <p:ph type="sldNum" sz="quarter" idx="2"/>
          </p:nvPr>
        </p:nvSpPr>
        <p:spPr>
          <a:xfrm>
            <a:off x="8600041" y="6289040"/>
            <a:ext cx="137560" cy="13462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Image 0" descr="Image 0"/>
          <p:cNvPicPr>
            <a:picLocks noChangeAspect="1"/>
          </p:cNvPicPr>
          <p:nvPr/>
        </p:nvPicPr>
        <p:blipFill>
          <a:blip r:embed="rId2">
            <a:extLst/>
          </a:blip>
          <a:stretch>
            <a:fillRect/>
          </a:stretch>
        </p:blipFill>
        <p:spPr>
          <a:xfrm>
            <a:off x="0" y="3425"/>
            <a:ext cx="12192000" cy="6864627"/>
          </a:xfrm>
          <a:prstGeom prst="rect">
            <a:avLst/>
          </a:prstGeom>
          <a:ln w="12700">
            <a:miter lim="400000"/>
          </a:ln>
        </p:spPr>
      </p:pic>
      <p:sp>
        <p:nvSpPr>
          <p:cNvPr id="375" name="Text 0"/>
          <p:cNvSpPr txBox="1"/>
          <p:nvPr/>
        </p:nvSpPr>
        <p:spPr>
          <a:xfrm>
            <a:off x="4119359" y="3709830"/>
            <a:ext cx="383201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3200">
                <a:solidFill>
                  <a:srgbClr val="FFFFFF"/>
                </a:solidFill>
                <a:latin typeface="MiSans"/>
                <a:ea typeface="MiSans"/>
                <a:cs typeface="MiSans"/>
                <a:sym typeface="MiSans"/>
              </a:defRPr>
            </a:lvl1pPr>
          </a:lstStyle>
          <a:p>
            <a:pPr/>
            <a:r>
              <a:t>合作分工</a:t>
            </a:r>
          </a:p>
        </p:txBody>
      </p:sp>
      <p:pic>
        <p:nvPicPr>
          <p:cNvPr id="376" name="Image 1" descr="Image 1"/>
          <p:cNvPicPr>
            <a:picLocks noChangeAspect="1"/>
          </p:cNvPicPr>
          <p:nvPr/>
        </p:nvPicPr>
        <p:blipFill>
          <a:blip r:embed="rId3">
            <a:extLst/>
          </a:blip>
          <a:stretch>
            <a:fillRect/>
          </a:stretch>
        </p:blipFill>
        <p:spPr>
          <a:xfrm>
            <a:off x="625604" y="467336"/>
            <a:ext cx="1770501" cy="352407"/>
          </a:xfrm>
          <a:prstGeom prst="rect">
            <a:avLst/>
          </a:prstGeom>
          <a:ln w="12700">
            <a:miter lim="400000"/>
          </a:ln>
        </p:spPr>
      </p:pic>
      <p:sp>
        <p:nvSpPr>
          <p:cNvPr id="377" name="Shape 1"/>
          <p:cNvSpPr/>
          <p:nvPr/>
        </p:nvSpPr>
        <p:spPr>
          <a:xfrm>
            <a:off x="779721" y="6270738"/>
            <a:ext cx="1" cy="125951"/>
          </a:xfrm>
          <a:prstGeom prst="line">
            <a:avLst/>
          </a:prstGeom>
          <a:ln w="12700">
            <a:solidFill>
              <a:srgbClr val="FFFFFF"/>
            </a:solidFill>
          </a:ln>
        </p:spPr>
        <p:txBody>
          <a:bodyPr lIns="45719" rIns="45719"/>
          <a:lstStyle/>
          <a:p>
            <a:pPr/>
          </a:p>
        </p:txBody>
      </p:sp>
      <p:sp>
        <p:nvSpPr>
          <p:cNvPr id="378" name="Shape 2"/>
          <p:cNvSpPr/>
          <p:nvPr/>
        </p:nvSpPr>
        <p:spPr>
          <a:xfrm>
            <a:off x="867722" y="6270738"/>
            <a:ext cx="1" cy="125951"/>
          </a:xfrm>
          <a:prstGeom prst="line">
            <a:avLst/>
          </a:prstGeom>
          <a:ln w="12700">
            <a:solidFill>
              <a:srgbClr val="FFFFFF"/>
            </a:solidFill>
          </a:ln>
        </p:spPr>
        <p:txBody>
          <a:bodyPr lIns="45719" rIns="45719"/>
          <a:lstStyle/>
          <a:p>
            <a:pPr/>
          </a:p>
        </p:txBody>
      </p:sp>
      <p:sp>
        <p:nvSpPr>
          <p:cNvPr id="379" name="Shape 3"/>
          <p:cNvSpPr/>
          <p:nvPr/>
        </p:nvSpPr>
        <p:spPr>
          <a:xfrm>
            <a:off x="955721" y="6166356"/>
            <a:ext cx="1" cy="220415"/>
          </a:xfrm>
          <a:prstGeom prst="line">
            <a:avLst/>
          </a:prstGeom>
          <a:ln w="12700">
            <a:solidFill>
              <a:srgbClr val="FFFFFF"/>
            </a:solidFill>
          </a:ln>
        </p:spPr>
        <p:txBody>
          <a:bodyPr lIns="45719" rIns="45719"/>
          <a:lstStyle/>
          <a:p>
            <a:pPr/>
          </a:p>
        </p:txBody>
      </p:sp>
      <p:sp>
        <p:nvSpPr>
          <p:cNvPr id="380" name="Shape 4"/>
          <p:cNvSpPr/>
          <p:nvPr/>
        </p:nvSpPr>
        <p:spPr>
          <a:xfrm>
            <a:off x="1043722" y="6270738"/>
            <a:ext cx="1" cy="125951"/>
          </a:xfrm>
          <a:prstGeom prst="line">
            <a:avLst/>
          </a:prstGeom>
          <a:ln w="12700">
            <a:solidFill>
              <a:srgbClr val="FFFFFF"/>
            </a:solidFill>
          </a:ln>
        </p:spPr>
        <p:txBody>
          <a:bodyPr lIns="45719" rIns="45719"/>
          <a:lstStyle/>
          <a:p>
            <a:pPr/>
          </a:p>
        </p:txBody>
      </p:sp>
      <p:sp>
        <p:nvSpPr>
          <p:cNvPr id="381" name="Shape 5"/>
          <p:cNvSpPr/>
          <p:nvPr/>
        </p:nvSpPr>
        <p:spPr>
          <a:xfrm>
            <a:off x="1131722" y="6270738"/>
            <a:ext cx="1" cy="125951"/>
          </a:xfrm>
          <a:prstGeom prst="line">
            <a:avLst/>
          </a:prstGeom>
          <a:ln w="12700">
            <a:solidFill>
              <a:srgbClr val="FFFFFF"/>
            </a:solidFill>
          </a:ln>
        </p:spPr>
        <p:txBody>
          <a:bodyPr lIns="45719" rIns="45719"/>
          <a:lstStyle/>
          <a:p>
            <a:pPr/>
          </a:p>
        </p:txBody>
      </p:sp>
      <p:sp>
        <p:nvSpPr>
          <p:cNvPr id="382" name="Shape 6"/>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383" name="Shape 8"/>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384" name="Shape 10"/>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385" name="Shape 12"/>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pic>
        <p:nvPicPr>
          <p:cNvPr id="386" name="Image 2" descr="Image 2"/>
          <p:cNvPicPr>
            <a:picLocks noChangeAspect="1"/>
          </p:cNvPicPr>
          <p:nvPr/>
        </p:nvPicPr>
        <p:blipFill>
          <a:blip r:embed="rId4">
            <a:extLst/>
          </a:blip>
          <a:stretch>
            <a:fillRect/>
          </a:stretch>
        </p:blipFill>
        <p:spPr>
          <a:xfrm>
            <a:off x="4267198" y="3446152"/>
            <a:ext cx="3657601" cy="12701"/>
          </a:xfrm>
          <a:prstGeom prst="rect">
            <a:avLst/>
          </a:prstGeom>
          <a:ln w="12700">
            <a:miter lim="400000"/>
          </a:ln>
        </p:spPr>
      </p:pic>
      <p:sp>
        <p:nvSpPr>
          <p:cNvPr id="387" name="Shape 14"/>
          <p:cNvSpPr/>
          <p:nvPr/>
        </p:nvSpPr>
        <p:spPr>
          <a:xfrm>
            <a:off x="4893309" y="1477010"/>
            <a:ext cx="2284096" cy="2335530"/>
          </a:xfrm>
          <a:prstGeom prst="rect">
            <a:avLst/>
          </a:prstGeom>
          <a:solidFill>
            <a:srgbClr val="000000">
              <a:alpha val="0"/>
            </a:srgbClr>
          </a:solidFill>
          <a:ln w="12700">
            <a:miter lim="400000"/>
          </a:ln>
        </p:spPr>
        <p:txBody>
          <a:bodyPr lIns="45719" rIns="45719"/>
          <a:lstStyle/>
          <a:p>
            <a:pPr/>
          </a:p>
        </p:txBody>
      </p:sp>
      <p:sp>
        <p:nvSpPr>
          <p:cNvPr id="388" name="Text 15"/>
          <p:cNvSpPr txBox="1"/>
          <p:nvPr/>
        </p:nvSpPr>
        <p:spPr>
          <a:xfrm>
            <a:off x="4893309" y="1477010"/>
            <a:ext cx="2284096" cy="2451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13800">
                <a:gradFill flip="none" rotWithShape="1">
                  <a:gsLst>
                    <a:gs pos="28000">
                      <a:srgbClr val="FFFFFF">
                        <a:alpha val="61000"/>
                      </a:srgbClr>
                    </a:gs>
                    <a:gs pos="78000">
                      <a:srgbClr val="FFFFFF"/>
                    </a:gs>
                  </a:gsLst>
                  <a:path path="circle">
                    <a:fillToRect l="37721" t="-19636" r="62278" b="119636"/>
                  </a:path>
                </a:gradFill>
                <a:latin typeface="PingFang SC Medium"/>
                <a:ea typeface="PingFang SC Medium"/>
                <a:cs typeface="PingFang SC Medium"/>
                <a:sym typeface="PingFang SC Medium"/>
              </a:defRPr>
            </a:lvl1pPr>
          </a:lstStyle>
          <a:p>
            <a:pPr/>
            <a:r>
              <a:t>03</a:t>
            </a:r>
          </a:p>
        </p:txBody>
      </p:sp>
      <p:sp>
        <p:nvSpPr>
          <p:cNvPr id="389"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1" name="Image 0" descr="Image 0"/>
          <p:cNvPicPr>
            <a:picLocks noChangeAspect="1"/>
          </p:cNvPicPr>
          <p:nvPr/>
        </p:nvPicPr>
        <p:blipFill>
          <a:blip r:embed="rId2">
            <a:extLst/>
          </a:blip>
          <a:stretch>
            <a:fillRect/>
          </a:stretch>
        </p:blipFill>
        <p:spPr>
          <a:xfrm>
            <a:off x="1438905" y="3530641"/>
            <a:ext cx="1219201" cy="1193801"/>
          </a:xfrm>
          <a:prstGeom prst="rect">
            <a:avLst/>
          </a:prstGeom>
          <a:ln w="12700">
            <a:miter lim="400000"/>
          </a:ln>
        </p:spPr>
      </p:pic>
      <p:pic>
        <p:nvPicPr>
          <p:cNvPr id="392" name="Image 2" descr="Image 2"/>
          <p:cNvPicPr>
            <a:picLocks noChangeAspect="1"/>
          </p:cNvPicPr>
          <p:nvPr/>
        </p:nvPicPr>
        <p:blipFill>
          <a:blip r:embed="rId3">
            <a:extLst/>
          </a:blip>
          <a:stretch>
            <a:fillRect/>
          </a:stretch>
        </p:blipFill>
        <p:spPr>
          <a:xfrm>
            <a:off x="1583028" y="3352308"/>
            <a:ext cx="9345843" cy="1475660"/>
          </a:xfrm>
          <a:prstGeom prst="rect">
            <a:avLst/>
          </a:prstGeom>
          <a:ln w="12700">
            <a:miter lim="400000"/>
          </a:ln>
        </p:spPr>
      </p:pic>
      <p:sp>
        <p:nvSpPr>
          <p:cNvPr id="393"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sp>
        <p:nvSpPr>
          <p:cNvPr id="394"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pic>
        <p:nvPicPr>
          <p:cNvPr id="395" name="Image 3" descr="Image 3"/>
          <p:cNvPicPr>
            <a:picLocks noChangeAspect="1"/>
          </p:cNvPicPr>
          <p:nvPr/>
        </p:nvPicPr>
        <p:blipFill>
          <a:blip r:embed="rId3">
            <a:extLst/>
          </a:blip>
          <a:stretch>
            <a:fillRect/>
          </a:stretch>
        </p:blipFill>
        <p:spPr>
          <a:xfrm>
            <a:off x="650341" y="1758450"/>
            <a:ext cx="9345842" cy="1475660"/>
          </a:xfrm>
          <a:prstGeom prst="rect">
            <a:avLst/>
          </a:prstGeom>
          <a:ln w="12700">
            <a:miter lim="400000"/>
          </a:ln>
        </p:spPr>
      </p:pic>
      <p:pic>
        <p:nvPicPr>
          <p:cNvPr id="396" name="Image 4" descr="Image 4"/>
          <p:cNvPicPr>
            <a:picLocks noChangeAspect="1"/>
          </p:cNvPicPr>
          <p:nvPr/>
        </p:nvPicPr>
        <p:blipFill>
          <a:blip r:embed="rId3">
            <a:extLst/>
          </a:blip>
          <a:stretch>
            <a:fillRect/>
          </a:stretch>
        </p:blipFill>
        <p:spPr>
          <a:xfrm>
            <a:off x="2918053" y="4953210"/>
            <a:ext cx="9345842" cy="1475660"/>
          </a:xfrm>
          <a:prstGeom prst="rect">
            <a:avLst/>
          </a:prstGeom>
          <a:ln w="12700">
            <a:miter lim="400000"/>
          </a:ln>
        </p:spPr>
      </p:pic>
      <p:sp>
        <p:nvSpPr>
          <p:cNvPr id="397" name="Shape 4"/>
          <p:cNvSpPr/>
          <p:nvPr/>
        </p:nvSpPr>
        <p:spPr>
          <a:xfrm>
            <a:off x="3071467" y="5410560"/>
            <a:ext cx="637959" cy="637957"/>
          </a:xfrm>
          <a:prstGeom prst="ellipse">
            <a:avLst/>
          </a:prstGeom>
          <a:gradFill>
            <a:gsLst>
              <a:gs pos="10000">
                <a:srgbClr val="30B0FE">
                  <a:alpha val="76000"/>
                </a:srgbClr>
              </a:gs>
              <a:gs pos="56000">
                <a:srgbClr val="5684E9"/>
              </a:gs>
              <a:gs pos="100000">
                <a:srgbClr val="014BB5"/>
              </a:gs>
            </a:gsLst>
            <a:lin ang="2700000"/>
          </a:gradFill>
          <a:ln w="12700">
            <a:miter lim="400000"/>
          </a:ln>
          <a:effectLst>
            <a:outerShdw sx="100000" sy="100000" kx="0" ky="0" algn="b" rotWithShape="0" blurRad="292100" dist="50607" dir="2700000">
              <a:srgbClr val="5684E9">
                <a:alpha val="96078"/>
              </a:srgbClr>
            </a:outerShdw>
          </a:effectLst>
        </p:spPr>
        <p:txBody>
          <a:bodyPr lIns="45719" rIns="45719"/>
          <a:lstStyle/>
          <a:p>
            <a:pPr/>
          </a:p>
        </p:txBody>
      </p:sp>
      <p:sp>
        <p:nvSpPr>
          <p:cNvPr id="398" name="Shape 6"/>
          <p:cNvSpPr/>
          <p:nvPr/>
        </p:nvSpPr>
        <p:spPr>
          <a:xfrm>
            <a:off x="797767" y="2160937"/>
            <a:ext cx="637959" cy="637957"/>
          </a:xfrm>
          <a:prstGeom prst="ellipse">
            <a:avLst/>
          </a:prstGeom>
          <a:gradFill>
            <a:gsLst>
              <a:gs pos="10000">
                <a:srgbClr val="30B0FE">
                  <a:alpha val="76000"/>
                </a:srgbClr>
              </a:gs>
              <a:gs pos="56000">
                <a:srgbClr val="5684E9"/>
              </a:gs>
              <a:gs pos="100000">
                <a:srgbClr val="014BB5"/>
              </a:gs>
            </a:gsLst>
            <a:lin ang="2700000"/>
          </a:gradFill>
          <a:ln w="12700">
            <a:miter lim="400000"/>
          </a:ln>
          <a:effectLst>
            <a:outerShdw sx="100000" sy="100000" kx="0" ky="0" algn="b" rotWithShape="0" blurRad="292100" dist="50607" dir="2700000">
              <a:srgbClr val="5684E9">
                <a:alpha val="96078"/>
              </a:srgbClr>
            </a:outerShdw>
          </a:effectLst>
        </p:spPr>
        <p:txBody>
          <a:bodyPr lIns="45719" rIns="45719"/>
          <a:lstStyle/>
          <a:p>
            <a:pPr/>
          </a:p>
        </p:txBody>
      </p:sp>
      <p:sp>
        <p:nvSpPr>
          <p:cNvPr id="399" name="Shape 8"/>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sp>
        <p:nvSpPr>
          <p:cNvPr id="400" name="Shape 10"/>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sp>
        <p:nvSpPr>
          <p:cNvPr id="401" name="Text 12"/>
          <p:cNvSpPr txBox="1"/>
          <p:nvPr/>
        </p:nvSpPr>
        <p:spPr>
          <a:xfrm>
            <a:off x="1599543" y="1897632"/>
            <a:ext cx="5268832"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宣传与病友招募</a:t>
            </a:r>
          </a:p>
        </p:txBody>
      </p:sp>
      <p:sp>
        <p:nvSpPr>
          <p:cNvPr id="402" name="Text 13"/>
          <p:cNvSpPr txBox="1"/>
          <p:nvPr/>
        </p:nvSpPr>
        <p:spPr>
          <a:xfrm>
            <a:off x="1553979" y="2174549"/>
            <a:ext cx="7704780"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提供PR宣传，支持项目招募病友加入，扩大项目影响力与参与度。</a:t>
            </a:r>
          </a:p>
        </p:txBody>
      </p:sp>
      <p:sp>
        <p:nvSpPr>
          <p:cNvPr id="403" name="Shape 14"/>
          <p:cNvSpPr/>
          <p:nvPr/>
        </p:nvSpPr>
        <p:spPr>
          <a:xfrm>
            <a:off x="784198" y="2334190"/>
            <a:ext cx="665095" cy="295788"/>
          </a:xfrm>
          <a:prstGeom prst="rect">
            <a:avLst/>
          </a:prstGeom>
          <a:solidFill>
            <a:srgbClr val="000000">
              <a:alpha val="0"/>
            </a:srgbClr>
          </a:solidFill>
          <a:ln w="12700">
            <a:miter lim="400000"/>
          </a:ln>
        </p:spPr>
        <p:txBody>
          <a:bodyPr lIns="45719" rIns="45719"/>
          <a:lstStyle/>
          <a:p>
            <a:pPr/>
          </a:p>
        </p:txBody>
      </p:sp>
      <p:sp>
        <p:nvSpPr>
          <p:cNvPr id="404" name="Text 15"/>
          <p:cNvSpPr txBox="1"/>
          <p:nvPr/>
        </p:nvSpPr>
        <p:spPr>
          <a:xfrm>
            <a:off x="784198" y="2334190"/>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01</a:t>
            </a:r>
          </a:p>
        </p:txBody>
      </p:sp>
      <p:sp>
        <p:nvSpPr>
          <p:cNvPr id="405" name="Text 16"/>
          <p:cNvSpPr txBox="1"/>
          <p:nvPr/>
        </p:nvSpPr>
        <p:spPr>
          <a:xfrm>
            <a:off x="2552032" y="3469994"/>
            <a:ext cx="4868493"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I期技术实现成本</a:t>
            </a:r>
          </a:p>
        </p:txBody>
      </p:sp>
      <p:sp>
        <p:nvSpPr>
          <p:cNvPr id="406" name="Text 17"/>
          <p:cNvSpPr txBox="1"/>
          <p:nvPr/>
        </p:nvSpPr>
        <p:spPr>
          <a:xfrm>
            <a:off x="2506469" y="3746910"/>
            <a:ext cx="7704780"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承担I期范围内的所有技术实现成本，包括软件、大模型消耗、技术开发/实施人力，市场价值超过10万元。</a:t>
            </a:r>
          </a:p>
        </p:txBody>
      </p:sp>
      <p:sp>
        <p:nvSpPr>
          <p:cNvPr id="407" name="Shape 18"/>
          <p:cNvSpPr/>
          <p:nvPr/>
        </p:nvSpPr>
        <p:spPr>
          <a:xfrm>
            <a:off x="1738632" y="3754794"/>
            <a:ext cx="637959" cy="637957"/>
          </a:xfrm>
          <a:prstGeom prst="ellipse">
            <a:avLst/>
          </a:prstGeom>
          <a:gradFill>
            <a:gsLst>
              <a:gs pos="10000">
                <a:srgbClr val="30B0FE">
                  <a:alpha val="76000"/>
                </a:srgbClr>
              </a:gs>
              <a:gs pos="56000">
                <a:srgbClr val="5684E9"/>
              </a:gs>
              <a:gs pos="100000">
                <a:srgbClr val="014BB5"/>
              </a:gs>
            </a:gsLst>
            <a:lin ang="2700000"/>
          </a:gradFill>
          <a:ln w="12700">
            <a:miter lim="400000"/>
          </a:ln>
          <a:effectLst>
            <a:outerShdw sx="100000" sy="100000" kx="0" ky="0" algn="b" rotWithShape="0" blurRad="292100" dist="50607" dir="2700000">
              <a:srgbClr val="5684E9">
                <a:alpha val="96078"/>
              </a:srgbClr>
            </a:outerShdw>
          </a:effectLst>
        </p:spPr>
        <p:txBody>
          <a:bodyPr lIns="45719" rIns="45719"/>
          <a:lstStyle/>
          <a:p>
            <a:pPr/>
          </a:p>
        </p:txBody>
      </p:sp>
      <p:sp>
        <p:nvSpPr>
          <p:cNvPr id="408" name="Shape 20"/>
          <p:cNvSpPr/>
          <p:nvPr/>
        </p:nvSpPr>
        <p:spPr>
          <a:xfrm>
            <a:off x="1725064" y="3918275"/>
            <a:ext cx="665095" cy="295788"/>
          </a:xfrm>
          <a:prstGeom prst="rect">
            <a:avLst/>
          </a:prstGeom>
          <a:solidFill>
            <a:srgbClr val="000000">
              <a:alpha val="0"/>
            </a:srgbClr>
          </a:solidFill>
          <a:ln w="12700">
            <a:miter lim="400000"/>
          </a:ln>
        </p:spPr>
        <p:txBody>
          <a:bodyPr lIns="45719" rIns="45719"/>
          <a:lstStyle/>
          <a:p>
            <a:pPr/>
          </a:p>
        </p:txBody>
      </p:sp>
      <p:sp>
        <p:nvSpPr>
          <p:cNvPr id="409" name="Text 21"/>
          <p:cNvSpPr txBox="1"/>
          <p:nvPr/>
        </p:nvSpPr>
        <p:spPr>
          <a:xfrm>
            <a:off x="1725064" y="3918275"/>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02</a:t>
            </a:r>
          </a:p>
        </p:txBody>
      </p:sp>
      <p:sp>
        <p:nvSpPr>
          <p:cNvPr id="410" name="Text 22"/>
          <p:cNvSpPr txBox="1"/>
          <p:nvPr/>
        </p:nvSpPr>
        <p:spPr>
          <a:xfrm>
            <a:off x="3882680" y="5122550"/>
            <a:ext cx="4563693"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技术资源提供</a:t>
            </a:r>
          </a:p>
        </p:txBody>
      </p:sp>
      <p:sp>
        <p:nvSpPr>
          <p:cNvPr id="411" name="Text 23"/>
          <p:cNvSpPr txBox="1"/>
          <p:nvPr/>
        </p:nvSpPr>
        <p:spPr>
          <a:xfrm>
            <a:off x="3837116" y="5399466"/>
            <a:ext cx="7629226"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提供技术平台资源，开源代码，LLM token，以及应用授权和接入，确保平台技术实现与稳定运行。</a:t>
            </a:r>
          </a:p>
        </p:txBody>
      </p:sp>
      <p:sp>
        <p:nvSpPr>
          <p:cNvPr id="412" name="Shape 24"/>
          <p:cNvSpPr/>
          <p:nvPr/>
        </p:nvSpPr>
        <p:spPr>
          <a:xfrm>
            <a:off x="3057899" y="5570832"/>
            <a:ext cx="665095" cy="295788"/>
          </a:xfrm>
          <a:prstGeom prst="rect">
            <a:avLst/>
          </a:prstGeom>
          <a:solidFill>
            <a:srgbClr val="000000">
              <a:alpha val="0"/>
            </a:srgbClr>
          </a:solidFill>
          <a:ln w="12700">
            <a:miter lim="400000"/>
          </a:ln>
        </p:spPr>
        <p:txBody>
          <a:bodyPr lIns="45719" rIns="45719"/>
          <a:lstStyle/>
          <a:p>
            <a:pPr/>
          </a:p>
        </p:txBody>
      </p:sp>
      <p:sp>
        <p:nvSpPr>
          <p:cNvPr id="413" name="Text 25"/>
          <p:cNvSpPr txBox="1"/>
          <p:nvPr/>
        </p:nvSpPr>
        <p:spPr>
          <a:xfrm>
            <a:off x="3057899" y="5570832"/>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03</a:t>
            </a:r>
          </a:p>
        </p:txBody>
      </p:sp>
      <p:sp>
        <p:nvSpPr>
          <p:cNvPr id="414" name="Text 26"/>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小X宝社区职责</a:t>
            </a:r>
          </a:p>
        </p:txBody>
      </p:sp>
      <p:pic>
        <p:nvPicPr>
          <p:cNvPr id="415" name="Image 5" descr="Image 5"/>
          <p:cNvPicPr>
            <a:picLocks noChangeAspect="1"/>
          </p:cNvPicPr>
          <p:nvPr/>
        </p:nvPicPr>
        <p:blipFill>
          <a:blip r:embed="rId4">
            <a:extLst/>
          </a:blip>
          <a:stretch>
            <a:fillRect/>
          </a:stretch>
        </p:blipFill>
        <p:spPr>
          <a:xfrm>
            <a:off x="662882" y="495145"/>
            <a:ext cx="1371601" cy="304801"/>
          </a:xfrm>
          <a:prstGeom prst="rect">
            <a:avLst/>
          </a:prstGeom>
          <a:ln w="12700">
            <a:miter lim="400000"/>
          </a:ln>
        </p:spPr>
      </p:pic>
      <p:sp>
        <p:nvSpPr>
          <p:cNvPr id="416"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pic>
        <p:nvPicPr>
          <p:cNvPr id="419" name="Image 1" descr="Image 1"/>
          <p:cNvPicPr>
            <a:picLocks noChangeAspect="1"/>
          </p:cNvPicPr>
          <p:nvPr/>
        </p:nvPicPr>
        <p:blipFill>
          <a:blip r:embed="rId2">
            <a:extLst/>
          </a:blip>
          <a:stretch>
            <a:fillRect/>
          </a:stretch>
        </p:blipFill>
        <p:spPr>
          <a:xfrm>
            <a:off x="227077" y="1736336"/>
            <a:ext cx="10151468" cy="1622142"/>
          </a:xfrm>
          <a:prstGeom prst="rect">
            <a:avLst/>
          </a:prstGeom>
          <a:ln w="12700">
            <a:miter lim="400000"/>
          </a:ln>
        </p:spPr>
      </p:pic>
      <p:sp>
        <p:nvSpPr>
          <p:cNvPr id="420"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sp>
        <p:nvSpPr>
          <p:cNvPr id="421" name="Shape 4"/>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pic>
        <p:nvPicPr>
          <p:cNvPr id="422" name="Image 2" descr="Image 2"/>
          <p:cNvPicPr>
            <a:picLocks noChangeAspect="1"/>
          </p:cNvPicPr>
          <p:nvPr/>
        </p:nvPicPr>
        <p:blipFill>
          <a:blip r:embed="rId3">
            <a:extLst/>
          </a:blip>
          <a:stretch>
            <a:fillRect/>
          </a:stretch>
        </p:blipFill>
        <p:spPr>
          <a:xfrm>
            <a:off x="710956" y="2472057"/>
            <a:ext cx="1219201" cy="1219201"/>
          </a:xfrm>
          <a:prstGeom prst="rect">
            <a:avLst/>
          </a:prstGeom>
          <a:ln w="12700">
            <a:miter lim="400000"/>
          </a:ln>
        </p:spPr>
      </p:pic>
      <p:pic>
        <p:nvPicPr>
          <p:cNvPr id="423" name="Image 3" descr="Image 3"/>
          <p:cNvPicPr>
            <a:picLocks noChangeAspect="1"/>
          </p:cNvPicPr>
          <p:nvPr/>
        </p:nvPicPr>
        <p:blipFill>
          <a:blip r:embed="rId3">
            <a:extLst/>
          </a:blip>
          <a:stretch>
            <a:fillRect/>
          </a:stretch>
        </p:blipFill>
        <p:spPr>
          <a:xfrm>
            <a:off x="7735823" y="1282634"/>
            <a:ext cx="1219201" cy="1219201"/>
          </a:xfrm>
          <a:prstGeom prst="rect">
            <a:avLst/>
          </a:prstGeom>
          <a:ln w="12700">
            <a:miter lim="400000"/>
          </a:ln>
        </p:spPr>
      </p:pic>
      <p:sp>
        <p:nvSpPr>
          <p:cNvPr id="424" name="Shape 6"/>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pic>
        <p:nvPicPr>
          <p:cNvPr id="425" name="Image 4" descr="Image 4"/>
          <p:cNvPicPr>
            <a:picLocks noChangeAspect="1"/>
          </p:cNvPicPr>
          <p:nvPr/>
        </p:nvPicPr>
        <p:blipFill>
          <a:blip r:embed="rId3">
            <a:extLst/>
          </a:blip>
          <a:stretch>
            <a:fillRect/>
          </a:stretch>
        </p:blipFill>
        <p:spPr>
          <a:xfrm>
            <a:off x="4275302" y="1967581"/>
            <a:ext cx="1219201" cy="1219201"/>
          </a:xfrm>
          <a:prstGeom prst="rect">
            <a:avLst/>
          </a:prstGeom>
          <a:ln w="12700">
            <a:miter lim="400000"/>
          </a:ln>
        </p:spPr>
      </p:pic>
      <p:sp>
        <p:nvSpPr>
          <p:cNvPr id="426" name="Shape 8"/>
          <p:cNvSpPr/>
          <p:nvPr/>
        </p:nvSpPr>
        <p:spPr>
          <a:xfrm>
            <a:off x="988010" y="2887496"/>
            <a:ext cx="665095" cy="295788"/>
          </a:xfrm>
          <a:prstGeom prst="rect">
            <a:avLst/>
          </a:prstGeom>
          <a:solidFill>
            <a:srgbClr val="000000">
              <a:alpha val="0"/>
            </a:srgbClr>
          </a:solidFill>
          <a:ln w="12700">
            <a:miter lim="400000"/>
          </a:ln>
        </p:spPr>
        <p:txBody>
          <a:bodyPr lIns="45719" rIns="45719"/>
          <a:lstStyle/>
          <a:p>
            <a:pPr/>
          </a:p>
        </p:txBody>
      </p:sp>
      <p:sp>
        <p:nvSpPr>
          <p:cNvPr id="427" name="Text 9"/>
          <p:cNvSpPr txBox="1"/>
          <p:nvPr/>
        </p:nvSpPr>
        <p:spPr>
          <a:xfrm>
            <a:off x="988010" y="2887496"/>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01</a:t>
            </a:r>
          </a:p>
        </p:txBody>
      </p:sp>
      <p:sp>
        <p:nvSpPr>
          <p:cNvPr id="428" name="Shape 10"/>
          <p:cNvSpPr/>
          <p:nvPr/>
        </p:nvSpPr>
        <p:spPr>
          <a:xfrm>
            <a:off x="4552355" y="2399512"/>
            <a:ext cx="665095" cy="295788"/>
          </a:xfrm>
          <a:prstGeom prst="rect">
            <a:avLst/>
          </a:prstGeom>
          <a:solidFill>
            <a:srgbClr val="000000">
              <a:alpha val="0"/>
            </a:srgbClr>
          </a:solidFill>
          <a:ln w="12700">
            <a:miter lim="400000"/>
          </a:ln>
        </p:spPr>
        <p:txBody>
          <a:bodyPr lIns="45719" rIns="45719"/>
          <a:lstStyle/>
          <a:p>
            <a:pPr/>
          </a:p>
        </p:txBody>
      </p:sp>
      <p:sp>
        <p:nvSpPr>
          <p:cNvPr id="429" name="Text 11"/>
          <p:cNvSpPr txBox="1"/>
          <p:nvPr/>
        </p:nvSpPr>
        <p:spPr>
          <a:xfrm>
            <a:off x="4552355" y="2399512"/>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02</a:t>
            </a:r>
          </a:p>
        </p:txBody>
      </p:sp>
      <p:sp>
        <p:nvSpPr>
          <p:cNvPr id="430" name="Shape 12"/>
          <p:cNvSpPr/>
          <p:nvPr/>
        </p:nvSpPr>
        <p:spPr>
          <a:xfrm>
            <a:off x="8012876" y="1697448"/>
            <a:ext cx="665095" cy="295788"/>
          </a:xfrm>
          <a:prstGeom prst="rect">
            <a:avLst/>
          </a:prstGeom>
          <a:solidFill>
            <a:srgbClr val="000000">
              <a:alpha val="0"/>
            </a:srgbClr>
          </a:solidFill>
          <a:ln w="12700">
            <a:miter lim="400000"/>
          </a:ln>
        </p:spPr>
        <p:txBody>
          <a:bodyPr lIns="45719" rIns="45719"/>
          <a:lstStyle/>
          <a:p>
            <a:pPr/>
          </a:p>
        </p:txBody>
      </p:sp>
      <p:sp>
        <p:nvSpPr>
          <p:cNvPr id="431" name="Text 13"/>
          <p:cNvSpPr txBox="1"/>
          <p:nvPr/>
        </p:nvSpPr>
        <p:spPr>
          <a:xfrm>
            <a:off x="8012876" y="1697448"/>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03</a:t>
            </a:r>
          </a:p>
        </p:txBody>
      </p:sp>
      <p:sp>
        <p:nvSpPr>
          <p:cNvPr id="432" name="Text 14"/>
          <p:cNvSpPr txBox="1"/>
          <p:nvPr/>
        </p:nvSpPr>
        <p:spPr>
          <a:xfrm>
            <a:off x="980435" y="3709885"/>
            <a:ext cx="3145915"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运营工作主导</a:t>
            </a:r>
          </a:p>
        </p:txBody>
      </p:sp>
      <p:sp>
        <p:nvSpPr>
          <p:cNvPr id="433" name="Text 15"/>
          <p:cNvSpPr txBox="1"/>
          <p:nvPr/>
        </p:nvSpPr>
        <p:spPr>
          <a:xfrm>
            <a:off x="945944" y="4069951"/>
            <a:ext cx="3269440"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主导淋巴癌助手的运营工作，包括病友社群、媒体运营和内容运营，构建免费向病友开放的运营服务体系。</a:t>
            </a:r>
          </a:p>
        </p:txBody>
      </p:sp>
      <p:sp>
        <p:nvSpPr>
          <p:cNvPr id="434" name="Text 16"/>
          <p:cNvSpPr txBox="1"/>
          <p:nvPr/>
        </p:nvSpPr>
        <p:spPr>
          <a:xfrm>
            <a:off x="4589907" y="3340917"/>
            <a:ext cx="314591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知识库构建协助</a:t>
            </a:r>
          </a:p>
        </p:txBody>
      </p:sp>
      <p:sp>
        <p:nvSpPr>
          <p:cNvPr id="435" name="Text 17"/>
          <p:cNvSpPr txBox="1"/>
          <p:nvPr/>
        </p:nvSpPr>
        <p:spPr>
          <a:xfrm>
            <a:off x="8215423" y="2586938"/>
            <a:ext cx="3177218"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I期运营投入成本</a:t>
            </a:r>
          </a:p>
        </p:txBody>
      </p:sp>
      <p:sp>
        <p:nvSpPr>
          <p:cNvPr id="436" name="Shape 18"/>
          <p:cNvSpPr/>
          <p:nvPr/>
        </p:nvSpPr>
        <p:spPr>
          <a:xfrm>
            <a:off x="11358881" y="6059761"/>
            <a:ext cx="226535" cy="220416"/>
          </a:xfrm>
          <a:prstGeom prst="rect">
            <a:avLst/>
          </a:prstGeom>
          <a:solidFill>
            <a:srgbClr val="517BDA"/>
          </a:soli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437" name="Text 20"/>
          <p:cNvSpPr txBox="1"/>
          <p:nvPr/>
        </p:nvSpPr>
        <p:spPr>
          <a:xfrm>
            <a:off x="4528144" y="3738964"/>
            <a:ext cx="3269441"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协助社区构建专业知识库，提供素材和材料，确保知识库内容的准确性和实用性。</a:t>
            </a:r>
          </a:p>
        </p:txBody>
      </p:sp>
      <p:sp>
        <p:nvSpPr>
          <p:cNvPr id="438" name="Text 21"/>
          <p:cNvSpPr txBox="1"/>
          <p:nvPr/>
        </p:nvSpPr>
        <p:spPr>
          <a:xfrm>
            <a:off x="8151023" y="2994307"/>
            <a:ext cx="3269440"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负责I期范围内的运营投入成本，包括人力、运营、宣传、定制化开发等，确保项目的顺利推进。</a:t>
            </a:r>
          </a:p>
        </p:txBody>
      </p:sp>
      <p:sp>
        <p:nvSpPr>
          <p:cNvPr id="439" name="Text 22"/>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王医生团队职责</a:t>
            </a:r>
          </a:p>
        </p:txBody>
      </p:sp>
      <p:pic>
        <p:nvPicPr>
          <p:cNvPr id="440" name="Image 5" descr="Image 5"/>
          <p:cNvPicPr>
            <a:picLocks noChangeAspect="1"/>
          </p:cNvPicPr>
          <p:nvPr/>
        </p:nvPicPr>
        <p:blipFill>
          <a:blip r:embed="rId4">
            <a:extLst/>
          </a:blip>
          <a:stretch>
            <a:fillRect/>
          </a:stretch>
        </p:blipFill>
        <p:spPr>
          <a:xfrm>
            <a:off x="662882" y="495145"/>
            <a:ext cx="1371601" cy="304801"/>
          </a:xfrm>
          <a:prstGeom prst="rect">
            <a:avLst/>
          </a:prstGeom>
          <a:ln w="12700">
            <a:miter lim="400000"/>
          </a:ln>
        </p:spPr>
      </p:pic>
      <p:sp>
        <p:nvSpPr>
          <p:cNvPr id="441"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3" name="Image 0" descr="Image 0"/>
          <p:cNvPicPr>
            <a:picLocks noChangeAspect="1"/>
          </p:cNvPicPr>
          <p:nvPr/>
        </p:nvPicPr>
        <p:blipFill>
          <a:blip r:embed="rId2">
            <a:extLst/>
          </a:blip>
          <a:stretch>
            <a:fillRect/>
          </a:stretch>
        </p:blipFill>
        <p:spPr>
          <a:xfrm>
            <a:off x="0" y="3425"/>
            <a:ext cx="12192000" cy="6864627"/>
          </a:xfrm>
          <a:prstGeom prst="rect">
            <a:avLst/>
          </a:prstGeom>
          <a:ln w="12700">
            <a:miter lim="400000"/>
          </a:ln>
        </p:spPr>
      </p:pic>
      <p:sp>
        <p:nvSpPr>
          <p:cNvPr id="444" name="Text 0"/>
          <p:cNvSpPr txBox="1"/>
          <p:nvPr/>
        </p:nvSpPr>
        <p:spPr>
          <a:xfrm>
            <a:off x="4119359" y="3709830"/>
            <a:ext cx="383201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3200">
                <a:solidFill>
                  <a:srgbClr val="FFFFFF"/>
                </a:solidFill>
                <a:latin typeface="MiSans"/>
                <a:ea typeface="MiSans"/>
                <a:cs typeface="MiSans"/>
                <a:sym typeface="MiSans"/>
              </a:defRPr>
            </a:lvl1pPr>
          </a:lstStyle>
          <a:p>
            <a:pPr/>
            <a:r>
              <a:t>交付内容</a:t>
            </a:r>
          </a:p>
        </p:txBody>
      </p:sp>
      <p:pic>
        <p:nvPicPr>
          <p:cNvPr id="445" name="Image 1" descr="Image 1"/>
          <p:cNvPicPr>
            <a:picLocks noChangeAspect="1"/>
          </p:cNvPicPr>
          <p:nvPr/>
        </p:nvPicPr>
        <p:blipFill>
          <a:blip r:embed="rId3">
            <a:extLst/>
          </a:blip>
          <a:stretch>
            <a:fillRect/>
          </a:stretch>
        </p:blipFill>
        <p:spPr>
          <a:xfrm>
            <a:off x="625604" y="467336"/>
            <a:ext cx="1770501" cy="352407"/>
          </a:xfrm>
          <a:prstGeom prst="rect">
            <a:avLst/>
          </a:prstGeom>
          <a:ln w="12700">
            <a:miter lim="400000"/>
          </a:ln>
        </p:spPr>
      </p:pic>
      <p:sp>
        <p:nvSpPr>
          <p:cNvPr id="446" name="Shape 1"/>
          <p:cNvSpPr/>
          <p:nvPr/>
        </p:nvSpPr>
        <p:spPr>
          <a:xfrm>
            <a:off x="779721" y="6270738"/>
            <a:ext cx="1" cy="125951"/>
          </a:xfrm>
          <a:prstGeom prst="line">
            <a:avLst/>
          </a:prstGeom>
          <a:ln w="12700">
            <a:solidFill>
              <a:srgbClr val="FFFFFF"/>
            </a:solidFill>
          </a:ln>
        </p:spPr>
        <p:txBody>
          <a:bodyPr lIns="45719" rIns="45719"/>
          <a:lstStyle/>
          <a:p>
            <a:pPr/>
          </a:p>
        </p:txBody>
      </p:sp>
      <p:sp>
        <p:nvSpPr>
          <p:cNvPr id="447" name="Shape 2"/>
          <p:cNvSpPr/>
          <p:nvPr/>
        </p:nvSpPr>
        <p:spPr>
          <a:xfrm>
            <a:off x="867722" y="6270738"/>
            <a:ext cx="1" cy="125951"/>
          </a:xfrm>
          <a:prstGeom prst="line">
            <a:avLst/>
          </a:prstGeom>
          <a:ln w="12700">
            <a:solidFill>
              <a:srgbClr val="FFFFFF"/>
            </a:solidFill>
          </a:ln>
        </p:spPr>
        <p:txBody>
          <a:bodyPr lIns="45719" rIns="45719"/>
          <a:lstStyle/>
          <a:p>
            <a:pPr/>
          </a:p>
        </p:txBody>
      </p:sp>
      <p:sp>
        <p:nvSpPr>
          <p:cNvPr id="448" name="Shape 3"/>
          <p:cNvSpPr/>
          <p:nvPr/>
        </p:nvSpPr>
        <p:spPr>
          <a:xfrm>
            <a:off x="955721" y="6166356"/>
            <a:ext cx="1" cy="220415"/>
          </a:xfrm>
          <a:prstGeom prst="line">
            <a:avLst/>
          </a:prstGeom>
          <a:ln w="12700">
            <a:solidFill>
              <a:srgbClr val="FFFFFF"/>
            </a:solidFill>
          </a:ln>
        </p:spPr>
        <p:txBody>
          <a:bodyPr lIns="45719" rIns="45719"/>
          <a:lstStyle/>
          <a:p>
            <a:pPr/>
          </a:p>
        </p:txBody>
      </p:sp>
      <p:sp>
        <p:nvSpPr>
          <p:cNvPr id="449" name="Shape 4"/>
          <p:cNvSpPr/>
          <p:nvPr/>
        </p:nvSpPr>
        <p:spPr>
          <a:xfrm>
            <a:off x="1043722" y="6270738"/>
            <a:ext cx="1" cy="125951"/>
          </a:xfrm>
          <a:prstGeom prst="line">
            <a:avLst/>
          </a:prstGeom>
          <a:ln w="12700">
            <a:solidFill>
              <a:srgbClr val="FFFFFF"/>
            </a:solidFill>
          </a:ln>
        </p:spPr>
        <p:txBody>
          <a:bodyPr lIns="45719" rIns="45719"/>
          <a:lstStyle/>
          <a:p>
            <a:pPr/>
          </a:p>
        </p:txBody>
      </p:sp>
      <p:sp>
        <p:nvSpPr>
          <p:cNvPr id="450" name="Shape 5"/>
          <p:cNvSpPr/>
          <p:nvPr/>
        </p:nvSpPr>
        <p:spPr>
          <a:xfrm>
            <a:off x="1131722" y="6270738"/>
            <a:ext cx="1" cy="125951"/>
          </a:xfrm>
          <a:prstGeom prst="line">
            <a:avLst/>
          </a:prstGeom>
          <a:ln w="12700">
            <a:solidFill>
              <a:srgbClr val="FFFFFF"/>
            </a:solidFill>
          </a:ln>
        </p:spPr>
        <p:txBody>
          <a:bodyPr lIns="45719" rIns="45719"/>
          <a:lstStyle/>
          <a:p>
            <a:pPr/>
          </a:p>
        </p:txBody>
      </p:sp>
      <p:sp>
        <p:nvSpPr>
          <p:cNvPr id="451" name="Shape 6"/>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452" name="Shape 8"/>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453" name="Shape 10"/>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454" name="Shape 12"/>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pic>
        <p:nvPicPr>
          <p:cNvPr id="455" name="Image 2" descr="Image 2"/>
          <p:cNvPicPr>
            <a:picLocks noChangeAspect="1"/>
          </p:cNvPicPr>
          <p:nvPr/>
        </p:nvPicPr>
        <p:blipFill>
          <a:blip r:embed="rId4">
            <a:extLst/>
          </a:blip>
          <a:stretch>
            <a:fillRect/>
          </a:stretch>
        </p:blipFill>
        <p:spPr>
          <a:xfrm>
            <a:off x="4267198" y="3446152"/>
            <a:ext cx="3657601" cy="12701"/>
          </a:xfrm>
          <a:prstGeom prst="rect">
            <a:avLst/>
          </a:prstGeom>
          <a:ln w="12700">
            <a:miter lim="400000"/>
          </a:ln>
        </p:spPr>
      </p:pic>
      <p:sp>
        <p:nvSpPr>
          <p:cNvPr id="456" name="Shape 14"/>
          <p:cNvSpPr/>
          <p:nvPr/>
        </p:nvSpPr>
        <p:spPr>
          <a:xfrm>
            <a:off x="4893309" y="1477010"/>
            <a:ext cx="2284096" cy="2335530"/>
          </a:xfrm>
          <a:prstGeom prst="rect">
            <a:avLst/>
          </a:prstGeom>
          <a:solidFill>
            <a:srgbClr val="000000">
              <a:alpha val="0"/>
            </a:srgbClr>
          </a:solidFill>
          <a:ln w="12700">
            <a:miter lim="400000"/>
          </a:ln>
        </p:spPr>
        <p:txBody>
          <a:bodyPr lIns="45719" rIns="45719"/>
          <a:lstStyle/>
          <a:p>
            <a:pPr/>
          </a:p>
        </p:txBody>
      </p:sp>
      <p:sp>
        <p:nvSpPr>
          <p:cNvPr id="457" name="Text 15"/>
          <p:cNvSpPr txBox="1"/>
          <p:nvPr/>
        </p:nvSpPr>
        <p:spPr>
          <a:xfrm>
            <a:off x="4893309" y="1477010"/>
            <a:ext cx="2284096" cy="2451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13800">
                <a:gradFill flip="none" rotWithShape="1">
                  <a:gsLst>
                    <a:gs pos="28000">
                      <a:srgbClr val="FFFFFF">
                        <a:alpha val="61000"/>
                      </a:srgbClr>
                    </a:gs>
                    <a:gs pos="78000">
                      <a:srgbClr val="FFFFFF"/>
                    </a:gs>
                  </a:gsLst>
                  <a:path path="circle">
                    <a:fillToRect l="37721" t="-19636" r="62278" b="119636"/>
                  </a:path>
                </a:gradFill>
                <a:latin typeface="PingFang SC Medium"/>
                <a:ea typeface="PingFang SC Medium"/>
                <a:cs typeface="PingFang SC Medium"/>
                <a:sym typeface="PingFang SC Medium"/>
              </a:defRPr>
            </a:lvl1pPr>
          </a:lstStyle>
          <a:p>
            <a:pPr/>
            <a:r>
              <a:t>04</a:t>
            </a:r>
          </a:p>
        </p:txBody>
      </p:sp>
      <p:sp>
        <p:nvSpPr>
          <p:cNvPr id="458"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0" name="Image 1" descr="Image 1"/>
          <p:cNvPicPr>
            <a:picLocks noChangeAspect="1"/>
          </p:cNvPicPr>
          <p:nvPr/>
        </p:nvPicPr>
        <p:blipFill>
          <a:blip r:embed="rId2">
            <a:extLst/>
          </a:blip>
          <a:stretch>
            <a:fillRect/>
          </a:stretch>
        </p:blipFill>
        <p:spPr>
          <a:xfrm>
            <a:off x="6327163" y="-38730"/>
            <a:ext cx="5985953" cy="7199143"/>
          </a:xfrm>
          <a:prstGeom prst="rect">
            <a:avLst/>
          </a:prstGeom>
          <a:ln w="12700">
            <a:miter lim="400000"/>
          </a:ln>
        </p:spPr>
      </p:pic>
      <p:sp>
        <p:nvSpPr>
          <p:cNvPr id="461"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sp>
        <p:nvSpPr>
          <p:cNvPr id="462"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sp>
        <p:nvSpPr>
          <p:cNvPr id="463" name="Shape 4"/>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sp>
        <p:nvSpPr>
          <p:cNvPr id="464" name="Shape 6"/>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sp>
        <p:nvSpPr>
          <p:cNvPr id="465" name="Shape 8"/>
          <p:cNvSpPr/>
          <p:nvPr/>
        </p:nvSpPr>
        <p:spPr>
          <a:xfrm>
            <a:off x="11358881" y="6059761"/>
            <a:ext cx="226535" cy="220416"/>
          </a:xfrm>
          <a:prstGeom prst="rect">
            <a:avLst/>
          </a:prstGeom>
          <a:solidFill>
            <a:srgbClr val="517BDA"/>
          </a:soli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pic>
        <p:nvPicPr>
          <p:cNvPr id="466" name="Image 2" descr="Image 2"/>
          <p:cNvPicPr>
            <a:picLocks noChangeAspect="1"/>
          </p:cNvPicPr>
          <p:nvPr/>
        </p:nvPicPr>
        <p:blipFill>
          <a:blip r:embed="rId3">
            <a:extLst/>
          </a:blip>
          <a:stretch>
            <a:fillRect/>
          </a:stretch>
        </p:blipFill>
        <p:spPr>
          <a:xfrm>
            <a:off x="364778" y="2109791"/>
            <a:ext cx="1219201" cy="1219201"/>
          </a:xfrm>
          <a:prstGeom prst="rect">
            <a:avLst/>
          </a:prstGeom>
          <a:ln w="12700">
            <a:miter lim="400000"/>
          </a:ln>
        </p:spPr>
      </p:pic>
      <p:sp>
        <p:nvSpPr>
          <p:cNvPr id="467" name="Text 10"/>
          <p:cNvSpPr txBox="1"/>
          <p:nvPr/>
        </p:nvSpPr>
        <p:spPr>
          <a:xfrm>
            <a:off x="652395" y="3216480"/>
            <a:ext cx="4053513"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RAG平台构建</a:t>
            </a:r>
          </a:p>
        </p:txBody>
      </p:sp>
      <p:sp>
        <p:nvSpPr>
          <p:cNvPr id="468" name="Text 11"/>
          <p:cNvSpPr txBox="1"/>
          <p:nvPr/>
        </p:nvSpPr>
        <p:spPr>
          <a:xfrm>
            <a:off x="623103" y="3663293"/>
            <a:ext cx="3536009"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在I期范围内完成RAG平台的构建，确保专业知识库满足1期上线要求。</a:t>
            </a:r>
          </a:p>
        </p:txBody>
      </p:sp>
      <p:sp>
        <p:nvSpPr>
          <p:cNvPr id="469" name="Shape 12"/>
          <p:cNvSpPr/>
          <p:nvPr/>
        </p:nvSpPr>
        <p:spPr>
          <a:xfrm>
            <a:off x="641830" y="2543535"/>
            <a:ext cx="665095" cy="295788"/>
          </a:xfrm>
          <a:prstGeom prst="rect">
            <a:avLst/>
          </a:prstGeom>
          <a:solidFill>
            <a:srgbClr val="000000">
              <a:alpha val="0"/>
            </a:srgbClr>
          </a:solidFill>
          <a:ln w="12700">
            <a:miter lim="400000"/>
          </a:ln>
        </p:spPr>
        <p:txBody>
          <a:bodyPr lIns="45719" rIns="45719"/>
          <a:lstStyle/>
          <a:p>
            <a:pPr/>
          </a:p>
        </p:txBody>
      </p:sp>
      <p:sp>
        <p:nvSpPr>
          <p:cNvPr id="470" name="Text 13"/>
          <p:cNvSpPr txBox="1"/>
          <p:nvPr/>
        </p:nvSpPr>
        <p:spPr>
          <a:xfrm>
            <a:off x="641830" y="2543535"/>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01</a:t>
            </a:r>
          </a:p>
        </p:txBody>
      </p:sp>
      <p:pic>
        <p:nvPicPr>
          <p:cNvPr id="471" name="Image 3" descr="Image 3"/>
          <p:cNvPicPr>
            <a:picLocks noChangeAspect="1"/>
          </p:cNvPicPr>
          <p:nvPr/>
        </p:nvPicPr>
        <p:blipFill>
          <a:blip r:embed="rId3">
            <a:extLst/>
          </a:blip>
          <a:stretch>
            <a:fillRect/>
          </a:stretch>
        </p:blipFill>
        <p:spPr>
          <a:xfrm>
            <a:off x="4461290" y="2109791"/>
            <a:ext cx="1219201" cy="1219201"/>
          </a:xfrm>
          <a:prstGeom prst="rect">
            <a:avLst/>
          </a:prstGeom>
          <a:ln w="12700">
            <a:miter lim="400000"/>
          </a:ln>
        </p:spPr>
      </p:pic>
      <p:sp>
        <p:nvSpPr>
          <p:cNvPr id="472" name="Text 14"/>
          <p:cNvSpPr txBox="1"/>
          <p:nvPr/>
        </p:nvSpPr>
        <p:spPr>
          <a:xfrm>
            <a:off x="4712918" y="3216480"/>
            <a:ext cx="4056105"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多端接入与智能问答</a:t>
            </a:r>
          </a:p>
        </p:txBody>
      </p:sp>
      <p:sp>
        <p:nvSpPr>
          <p:cNvPr id="473" name="Text 15"/>
          <p:cNvSpPr txBox="1"/>
          <p:nvPr/>
        </p:nvSpPr>
        <p:spPr>
          <a:xfrm>
            <a:off x="4683624" y="3663293"/>
            <a:ext cx="3495341"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实现web端/微信端接入，提供7x24小时智能问答能力，根据实际需求和资源情况，进一步拓展公众号和小程序能力。</a:t>
            </a:r>
          </a:p>
        </p:txBody>
      </p:sp>
      <p:sp>
        <p:nvSpPr>
          <p:cNvPr id="474" name="Shape 16"/>
          <p:cNvSpPr/>
          <p:nvPr/>
        </p:nvSpPr>
        <p:spPr>
          <a:xfrm>
            <a:off x="4738342" y="2543535"/>
            <a:ext cx="665095" cy="295788"/>
          </a:xfrm>
          <a:prstGeom prst="rect">
            <a:avLst/>
          </a:prstGeom>
          <a:solidFill>
            <a:srgbClr val="000000">
              <a:alpha val="0"/>
            </a:srgbClr>
          </a:solidFill>
          <a:ln w="12700">
            <a:miter lim="400000"/>
          </a:ln>
        </p:spPr>
        <p:txBody>
          <a:bodyPr lIns="45719" rIns="45719"/>
          <a:lstStyle/>
          <a:p>
            <a:pPr/>
          </a:p>
        </p:txBody>
      </p:sp>
      <p:sp>
        <p:nvSpPr>
          <p:cNvPr id="475" name="Text 17"/>
          <p:cNvSpPr txBox="1"/>
          <p:nvPr/>
        </p:nvSpPr>
        <p:spPr>
          <a:xfrm>
            <a:off x="4738342" y="2543535"/>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02</a:t>
            </a:r>
          </a:p>
        </p:txBody>
      </p:sp>
      <p:sp>
        <p:nvSpPr>
          <p:cNvPr id="476" name="Shape 18"/>
          <p:cNvSpPr/>
          <p:nvPr/>
        </p:nvSpPr>
        <p:spPr>
          <a:xfrm>
            <a:off x="779721" y="6270738"/>
            <a:ext cx="1" cy="125951"/>
          </a:xfrm>
          <a:prstGeom prst="line">
            <a:avLst/>
          </a:prstGeom>
          <a:ln w="12700">
            <a:solidFill>
              <a:srgbClr val="FFFFFF"/>
            </a:solidFill>
          </a:ln>
        </p:spPr>
        <p:txBody>
          <a:bodyPr lIns="45719" rIns="45719"/>
          <a:lstStyle/>
          <a:p>
            <a:pPr/>
          </a:p>
        </p:txBody>
      </p:sp>
      <p:sp>
        <p:nvSpPr>
          <p:cNvPr id="477" name="Shape 19"/>
          <p:cNvSpPr/>
          <p:nvPr/>
        </p:nvSpPr>
        <p:spPr>
          <a:xfrm>
            <a:off x="867722" y="6270738"/>
            <a:ext cx="1" cy="125951"/>
          </a:xfrm>
          <a:prstGeom prst="line">
            <a:avLst/>
          </a:prstGeom>
          <a:ln w="12700">
            <a:solidFill>
              <a:srgbClr val="FFFFFF"/>
            </a:solidFill>
          </a:ln>
        </p:spPr>
        <p:txBody>
          <a:bodyPr lIns="45719" rIns="45719"/>
          <a:lstStyle/>
          <a:p>
            <a:pPr/>
          </a:p>
        </p:txBody>
      </p:sp>
      <p:sp>
        <p:nvSpPr>
          <p:cNvPr id="478" name="Shape 20"/>
          <p:cNvSpPr/>
          <p:nvPr/>
        </p:nvSpPr>
        <p:spPr>
          <a:xfrm>
            <a:off x="955721" y="6166356"/>
            <a:ext cx="1" cy="220415"/>
          </a:xfrm>
          <a:prstGeom prst="line">
            <a:avLst/>
          </a:prstGeom>
          <a:ln w="12700">
            <a:solidFill>
              <a:srgbClr val="FFFFFF"/>
            </a:solidFill>
          </a:ln>
        </p:spPr>
        <p:txBody>
          <a:bodyPr lIns="45719" rIns="45719"/>
          <a:lstStyle/>
          <a:p>
            <a:pPr/>
          </a:p>
        </p:txBody>
      </p:sp>
      <p:sp>
        <p:nvSpPr>
          <p:cNvPr id="479" name="Shape 21"/>
          <p:cNvSpPr/>
          <p:nvPr/>
        </p:nvSpPr>
        <p:spPr>
          <a:xfrm>
            <a:off x="1043722" y="6270738"/>
            <a:ext cx="1" cy="125951"/>
          </a:xfrm>
          <a:prstGeom prst="line">
            <a:avLst/>
          </a:prstGeom>
          <a:ln w="12700">
            <a:solidFill>
              <a:srgbClr val="FFFFFF"/>
            </a:solidFill>
          </a:ln>
        </p:spPr>
        <p:txBody>
          <a:bodyPr lIns="45719" rIns="45719"/>
          <a:lstStyle/>
          <a:p>
            <a:pPr/>
          </a:p>
        </p:txBody>
      </p:sp>
      <p:sp>
        <p:nvSpPr>
          <p:cNvPr id="480" name="Shape 22"/>
          <p:cNvSpPr/>
          <p:nvPr/>
        </p:nvSpPr>
        <p:spPr>
          <a:xfrm>
            <a:off x="1131722" y="6270738"/>
            <a:ext cx="1" cy="125951"/>
          </a:xfrm>
          <a:prstGeom prst="line">
            <a:avLst/>
          </a:prstGeom>
          <a:ln w="12700">
            <a:solidFill>
              <a:srgbClr val="FFFFFF"/>
            </a:solidFill>
          </a:ln>
        </p:spPr>
        <p:txBody>
          <a:bodyPr lIns="45719" rIns="45719"/>
          <a:lstStyle/>
          <a:p>
            <a:pPr/>
          </a:p>
        </p:txBody>
      </p:sp>
      <p:sp>
        <p:nvSpPr>
          <p:cNvPr id="481" name="Text 23"/>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社区交付内容</a:t>
            </a:r>
          </a:p>
        </p:txBody>
      </p:sp>
      <p:pic>
        <p:nvPicPr>
          <p:cNvPr id="482" name="Image 4" descr="Image 4"/>
          <p:cNvPicPr>
            <a:picLocks noChangeAspect="1"/>
          </p:cNvPicPr>
          <p:nvPr/>
        </p:nvPicPr>
        <p:blipFill>
          <a:blip r:embed="rId4">
            <a:extLst/>
          </a:blip>
          <a:stretch>
            <a:fillRect/>
          </a:stretch>
        </p:blipFill>
        <p:spPr>
          <a:xfrm>
            <a:off x="662882" y="495145"/>
            <a:ext cx="1371601" cy="304801"/>
          </a:xfrm>
          <a:prstGeom prst="rect">
            <a:avLst/>
          </a:prstGeom>
          <a:ln w="12700">
            <a:miter lim="400000"/>
          </a:ln>
        </p:spPr>
      </p:pic>
      <p:sp>
        <p:nvSpPr>
          <p:cNvPr id="483"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5" name="Image 0" descr="Image 0"/>
          <p:cNvPicPr>
            <a:picLocks noChangeAspect="1"/>
          </p:cNvPicPr>
          <p:nvPr/>
        </p:nvPicPr>
        <p:blipFill>
          <a:blip r:embed="rId2">
            <a:extLst/>
          </a:blip>
          <a:stretch>
            <a:fillRect/>
          </a:stretch>
        </p:blipFill>
        <p:spPr>
          <a:xfrm>
            <a:off x="-3178" y="-2"/>
            <a:ext cx="12195179" cy="6866416"/>
          </a:xfrm>
          <a:prstGeom prst="rect">
            <a:avLst/>
          </a:prstGeom>
          <a:ln w="12700">
            <a:miter lim="400000"/>
          </a:ln>
        </p:spPr>
      </p:pic>
      <p:sp>
        <p:nvSpPr>
          <p:cNvPr id="486"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sp>
        <p:nvSpPr>
          <p:cNvPr id="487"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sp>
        <p:nvSpPr>
          <p:cNvPr id="488" name="Shape 4"/>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sp>
        <p:nvSpPr>
          <p:cNvPr id="489" name="Shape 6"/>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sp>
        <p:nvSpPr>
          <p:cNvPr id="490" name="Shape 8"/>
          <p:cNvSpPr/>
          <p:nvPr/>
        </p:nvSpPr>
        <p:spPr>
          <a:xfrm>
            <a:off x="655894" y="1926101"/>
            <a:ext cx="3330406" cy="3740838"/>
          </a:xfrm>
          <a:prstGeom prst="rect">
            <a:avLst/>
          </a:prstGeom>
          <a:solidFill>
            <a:srgbClr val="FFFFFF">
              <a:alpha val="8235"/>
            </a:srgbClr>
          </a:solidFill>
          <a:ln w="12700">
            <a:miter lim="400000"/>
          </a:ln>
        </p:spPr>
        <p:txBody>
          <a:bodyPr lIns="45719" rIns="45719"/>
          <a:lstStyle/>
          <a:p>
            <a:pPr/>
          </a:p>
        </p:txBody>
      </p:sp>
      <p:sp>
        <p:nvSpPr>
          <p:cNvPr id="491" name="Text 10"/>
          <p:cNvSpPr txBox="1"/>
          <p:nvPr/>
        </p:nvSpPr>
        <p:spPr>
          <a:xfrm>
            <a:off x="957274"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运营服务体系</a:t>
            </a:r>
          </a:p>
        </p:txBody>
      </p:sp>
      <p:sp>
        <p:nvSpPr>
          <p:cNvPr id="492" name="Shape 11"/>
          <p:cNvSpPr/>
          <p:nvPr/>
        </p:nvSpPr>
        <p:spPr>
          <a:xfrm>
            <a:off x="1539437" y="2006723"/>
            <a:ext cx="1473727" cy="525851"/>
          </a:xfrm>
          <a:prstGeom prst="rect">
            <a:avLst/>
          </a:prstGeom>
          <a:solidFill>
            <a:srgbClr val="000000">
              <a:alpha val="0"/>
            </a:srgbClr>
          </a:solidFill>
          <a:ln w="12700">
            <a:miter lim="400000"/>
          </a:ln>
        </p:spPr>
        <p:txBody>
          <a:bodyPr lIns="45719" rIns="45719"/>
          <a:lstStyle/>
          <a:p>
            <a:pPr/>
          </a:p>
        </p:txBody>
      </p:sp>
      <p:sp>
        <p:nvSpPr>
          <p:cNvPr id="493" name="Text 12"/>
          <p:cNvSpPr txBox="1"/>
          <p:nvPr/>
        </p:nvSpPr>
        <p:spPr>
          <a:xfrm>
            <a:off x="1539437" y="2006723"/>
            <a:ext cx="1473727"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01</a:t>
            </a:r>
          </a:p>
        </p:txBody>
      </p:sp>
      <p:sp>
        <p:nvSpPr>
          <p:cNvPr id="494" name="Text 13"/>
          <p:cNvSpPr txBox="1"/>
          <p:nvPr/>
        </p:nvSpPr>
        <p:spPr>
          <a:xfrm>
            <a:off x="847406" y="3189621"/>
            <a:ext cx="2965923"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构建免费向病友开放的运营服务体系，不收费、不商业引流，确保病友能够享受到优质、便捷的服务。</a:t>
            </a:r>
          </a:p>
        </p:txBody>
      </p:sp>
      <p:pic>
        <p:nvPicPr>
          <p:cNvPr id="495" name="Image 1" descr="Image 1"/>
          <p:cNvPicPr>
            <a:picLocks noChangeAspect="1"/>
          </p:cNvPicPr>
          <p:nvPr/>
        </p:nvPicPr>
        <p:blipFill>
          <a:blip r:embed="rId3">
            <a:extLst/>
          </a:blip>
          <a:stretch>
            <a:fillRect/>
          </a:stretch>
        </p:blipFill>
        <p:spPr>
          <a:xfrm>
            <a:off x="421988" y="5592002"/>
            <a:ext cx="11036321" cy="1264579"/>
          </a:xfrm>
          <a:prstGeom prst="rect">
            <a:avLst/>
          </a:prstGeom>
          <a:ln w="12700">
            <a:miter lim="400000"/>
          </a:ln>
        </p:spPr>
      </p:pic>
      <p:sp>
        <p:nvSpPr>
          <p:cNvPr id="496" name="Shape 14"/>
          <p:cNvSpPr/>
          <p:nvPr/>
        </p:nvSpPr>
        <p:spPr>
          <a:xfrm>
            <a:off x="4331782" y="1926101"/>
            <a:ext cx="3330405" cy="3740838"/>
          </a:xfrm>
          <a:prstGeom prst="rect">
            <a:avLst/>
          </a:prstGeom>
          <a:solidFill>
            <a:srgbClr val="FFFFFF">
              <a:alpha val="8235"/>
            </a:srgbClr>
          </a:solidFill>
          <a:ln w="12700">
            <a:miter lim="400000"/>
          </a:ln>
        </p:spPr>
        <p:txBody>
          <a:bodyPr lIns="45719" rIns="45719"/>
          <a:lstStyle/>
          <a:p>
            <a:pPr/>
          </a:p>
        </p:txBody>
      </p:sp>
      <p:sp>
        <p:nvSpPr>
          <p:cNvPr id="497" name="Text 16"/>
          <p:cNvSpPr txBox="1"/>
          <p:nvPr/>
        </p:nvSpPr>
        <p:spPr>
          <a:xfrm>
            <a:off x="4633162"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病友社群与服务端</a:t>
            </a:r>
          </a:p>
        </p:txBody>
      </p:sp>
      <p:sp>
        <p:nvSpPr>
          <p:cNvPr id="498" name="Shape 17"/>
          <p:cNvSpPr/>
          <p:nvPr/>
        </p:nvSpPr>
        <p:spPr>
          <a:xfrm>
            <a:off x="5468380" y="2006723"/>
            <a:ext cx="997956" cy="525851"/>
          </a:xfrm>
          <a:prstGeom prst="rect">
            <a:avLst/>
          </a:prstGeom>
          <a:solidFill>
            <a:srgbClr val="000000">
              <a:alpha val="0"/>
            </a:srgbClr>
          </a:solidFill>
          <a:ln w="12700">
            <a:miter lim="400000"/>
          </a:ln>
        </p:spPr>
        <p:txBody>
          <a:bodyPr lIns="45719" rIns="45719"/>
          <a:lstStyle/>
          <a:p>
            <a:pPr/>
          </a:p>
        </p:txBody>
      </p:sp>
      <p:sp>
        <p:nvSpPr>
          <p:cNvPr id="499" name="Text 18"/>
          <p:cNvSpPr txBox="1"/>
          <p:nvPr/>
        </p:nvSpPr>
        <p:spPr>
          <a:xfrm>
            <a:off x="5468380" y="2006723"/>
            <a:ext cx="997956"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02</a:t>
            </a:r>
          </a:p>
        </p:txBody>
      </p:sp>
      <p:sp>
        <p:nvSpPr>
          <p:cNvPr id="500" name="Text 19"/>
          <p:cNvSpPr txBox="1"/>
          <p:nvPr/>
        </p:nvSpPr>
        <p:spPr>
          <a:xfrm>
            <a:off x="4523295" y="3189621"/>
            <a:ext cx="2965922"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建立1-2个微信病友群，构建web服务端，为病友提供交流和咨询的平台。</a:t>
            </a:r>
          </a:p>
        </p:txBody>
      </p:sp>
      <p:sp>
        <p:nvSpPr>
          <p:cNvPr id="501" name="Shape 20"/>
          <p:cNvSpPr/>
          <p:nvPr/>
        </p:nvSpPr>
        <p:spPr>
          <a:xfrm>
            <a:off x="8007670" y="1926101"/>
            <a:ext cx="3330405" cy="3740838"/>
          </a:xfrm>
          <a:prstGeom prst="rect">
            <a:avLst/>
          </a:prstGeom>
          <a:solidFill>
            <a:srgbClr val="FFFFFF">
              <a:alpha val="8235"/>
            </a:srgbClr>
          </a:solidFill>
          <a:ln w="12700">
            <a:miter lim="400000"/>
          </a:ln>
        </p:spPr>
        <p:txBody>
          <a:bodyPr lIns="45719" rIns="45719"/>
          <a:lstStyle/>
          <a:p>
            <a:pPr/>
          </a:p>
        </p:txBody>
      </p:sp>
      <p:sp>
        <p:nvSpPr>
          <p:cNvPr id="502" name="Text 22"/>
          <p:cNvSpPr txBox="1"/>
          <p:nvPr/>
        </p:nvSpPr>
        <p:spPr>
          <a:xfrm>
            <a:off x="8309050"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运营与维护团队</a:t>
            </a:r>
          </a:p>
        </p:txBody>
      </p:sp>
      <p:sp>
        <p:nvSpPr>
          <p:cNvPr id="503" name="Shape 23"/>
          <p:cNvSpPr/>
          <p:nvPr/>
        </p:nvSpPr>
        <p:spPr>
          <a:xfrm>
            <a:off x="9144268" y="2006723"/>
            <a:ext cx="831961" cy="525851"/>
          </a:xfrm>
          <a:prstGeom prst="rect">
            <a:avLst/>
          </a:prstGeom>
          <a:solidFill>
            <a:srgbClr val="000000">
              <a:alpha val="0"/>
            </a:srgbClr>
          </a:solidFill>
          <a:ln w="12700">
            <a:miter lim="400000"/>
          </a:ln>
        </p:spPr>
        <p:txBody>
          <a:bodyPr lIns="45719" rIns="45719"/>
          <a:lstStyle/>
          <a:p>
            <a:pPr/>
          </a:p>
        </p:txBody>
      </p:sp>
      <p:sp>
        <p:nvSpPr>
          <p:cNvPr id="504" name="Text 24"/>
          <p:cNvSpPr txBox="1"/>
          <p:nvPr/>
        </p:nvSpPr>
        <p:spPr>
          <a:xfrm>
            <a:off x="9144268" y="2006723"/>
            <a:ext cx="83196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03</a:t>
            </a:r>
          </a:p>
        </p:txBody>
      </p:sp>
      <p:sp>
        <p:nvSpPr>
          <p:cNvPr id="505" name="Text 25"/>
          <p:cNvSpPr txBox="1"/>
          <p:nvPr/>
        </p:nvSpPr>
        <p:spPr>
          <a:xfrm>
            <a:off x="8199182" y="3189621"/>
            <a:ext cx="2965922"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构建自有运营和维护团队，接手运营工作，部分RAG维护工作（如知识库），确保项目的长期稳定运行。</a:t>
            </a:r>
          </a:p>
        </p:txBody>
      </p:sp>
      <p:sp>
        <p:nvSpPr>
          <p:cNvPr id="506" name="Text 26"/>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王医生团队交付内容</a:t>
            </a:r>
          </a:p>
        </p:txBody>
      </p:sp>
      <p:pic>
        <p:nvPicPr>
          <p:cNvPr id="507" name="Image 2" descr="Image 2"/>
          <p:cNvPicPr>
            <a:picLocks noChangeAspect="1"/>
          </p:cNvPicPr>
          <p:nvPr/>
        </p:nvPicPr>
        <p:blipFill>
          <a:blip r:embed="rId4">
            <a:extLst/>
          </a:blip>
          <a:stretch>
            <a:fillRect/>
          </a:stretch>
        </p:blipFill>
        <p:spPr>
          <a:xfrm>
            <a:off x="662882" y="495145"/>
            <a:ext cx="1371601" cy="304801"/>
          </a:xfrm>
          <a:prstGeom prst="rect">
            <a:avLst/>
          </a:prstGeom>
          <a:ln w="12700">
            <a:miter lim="400000"/>
          </a:ln>
        </p:spPr>
      </p:pic>
      <p:sp>
        <p:nvSpPr>
          <p:cNvPr id="508"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0" name="Image 0" descr="Image 0"/>
          <p:cNvPicPr>
            <a:picLocks noChangeAspect="1"/>
          </p:cNvPicPr>
          <p:nvPr/>
        </p:nvPicPr>
        <p:blipFill>
          <a:blip r:embed="rId2">
            <a:extLst/>
          </a:blip>
          <a:stretch>
            <a:fillRect/>
          </a:stretch>
        </p:blipFill>
        <p:spPr>
          <a:xfrm>
            <a:off x="0" y="3425"/>
            <a:ext cx="12192000" cy="6864627"/>
          </a:xfrm>
          <a:prstGeom prst="rect">
            <a:avLst/>
          </a:prstGeom>
          <a:ln w="12700">
            <a:miter lim="400000"/>
          </a:ln>
        </p:spPr>
      </p:pic>
      <p:sp>
        <p:nvSpPr>
          <p:cNvPr id="511" name="Text 0"/>
          <p:cNvSpPr txBox="1"/>
          <p:nvPr/>
        </p:nvSpPr>
        <p:spPr>
          <a:xfrm>
            <a:off x="4119359" y="3709830"/>
            <a:ext cx="383201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3200">
                <a:solidFill>
                  <a:srgbClr val="FFFFFF"/>
                </a:solidFill>
                <a:latin typeface="MiSans"/>
                <a:ea typeface="MiSans"/>
                <a:cs typeface="MiSans"/>
                <a:sym typeface="MiSans"/>
              </a:defRPr>
            </a:lvl1pPr>
          </a:lstStyle>
          <a:p>
            <a:pPr/>
            <a:r>
              <a:t>资源投入与责任分工</a:t>
            </a:r>
          </a:p>
        </p:txBody>
      </p:sp>
      <p:pic>
        <p:nvPicPr>
          <p:cNvPr id="512" name="Image 1" descr="Image 1"/>
          <p:cNvPicPr>
            <a:picLocks noChangeAspect="1"/>
          </p:cNvPicPr>
          <p:nvPr/>
        </p:nvPicPr>
        <p:blipFill>
          <a:blip r:embed="rId3">
            <a:extLst/>
          </a:blip>
          <a:stretch>
            <a:fillRect/>
          </a:stretch>
        </p:blipFill>
        <p:spPr>
          <a:xfrm>
            <a:off x="625604" y="467336"/>
            <a:ext cx="1770501" cy="352407"/>
          </a:xfrm>
          <a:prstGeom prst="rect">
            <a:avLst/>
          </a:prstGeom>
          <a:ln w="12700">
            <a:miter lim="400000"/>
          </a:ln>
        </p:spPr>
      </p:pic>
      <p:sp>
        <p:nvSpPr>
          <p:cNvPr id="513" name="Shape 1"/>
          <p:cNvSpPr/>
          <p:nvPr/>
        </p:nvSpPr>
        <p:spPr>
          <a:xfrm>
            <a:off x="779721" y="6270738"/>
            <a:ext cx="1" cy="125951"/>
          </a:xfrm>
          <a:prstGeom prst="line">
            <a:avLst/>
          </a:prstGeom>
          <a:ln w="12700">
            <a:solidFill>
              <a:srgbClr val="FFFFFF"/>
            </a:solidFill>
          </a:ln>
        </p:spPr>
        <p:txBody>
          <a:bodyPr lIns="45719" rIns="45719"/>
          <a:lstStyle/>
          <a:p>
            <a:pPr/>
          </a:p>
        </p:txBody>
      </p:sp>
      <p:sp>
        <p:nvSpPr>
          <p:cNvPr id="514" name="Shape 2"/>
          <p:cNvSpPr/>
          <p:nvPr/>
        </p:nvSpPr>
        <p:spPr>
          <a:xfrm>
            <a:off x="867722" y="6270738"/>
            <a:ext cx="1" cy="125951"/>
          </a:xfrm>
          <a:prstGeom prst="line">
            <a:avLst/>
          </a:prstGeom>
          <a:ln w="12700">
            <a:solidFill>
              <a:srgbClr val="FFFFFF"/>
            </a:solidFill>
          </a:ln>
        </p:spPr>
        <p:txBody>
          <a:bodyPr lIns="45719" rIns="45719"/>
          <a:lstStyle/>
          <a:p>
            <a:pPr/>
          </a:p>
        </p:txBody>
      </p:sp>
      <p:sp>
        <p:nvSpPr>
          <p:cNvPr id="515" name="Shape 3"/>
          <p:cNvSpPr/>
          <p:nvPr/>
        </p:nvSpPr>
        <p:spPr>
          <a:xfrm>
            <a:off x="955721" y="6166356"/>
            <a:ext cx="1" cy="220415"/>
          </a:xfrm>
          <a:prstGeom prst="line">
            <a:avLst/>
          </a:prstGeom>
          <a:ln w="12700">
            <a:solidFill>
              <a:srgbClr val="FFFFFF"/>
            </a:solidFill>
          </a:ln>
        </p:spPr>
        <p:txBody>
          <a:bodyPr lIns="45719" rIns="45719"/>
          <a:lstStyle/>
          <a:p>
            <a:pPr/>
          </a:p>
        </p:txBody>
      </p:sp>
      <p:sp>
        <p:nvSpPr>
          <p:cNvPr id="516" name="Shape 4"/>
          <p:cNvSpPr/>
          <p:nvPr/>
        </p:nvSpPr>
        <p:spPr>
          <a:xfrm>
            <a:off x="1043722" y="6270738"/>
            <a:ext cx="1" cy="125951"/>
          </a:xfrm>
          <a:prstGeom prst="line">
            <a:avLst/>
          </a:prstGeom>
          <a:ln w="12700">
            <a:solidFill>
              <a:srgbClr val="FFFFFF"/>
            </a:solidFill>
          </a:ln>
        </p:spPr>
        <p:txBody>
          <a:bodyPr lIns="45719" rIns="45719"/>
          <a:lstStyle/>
          <a:p>
            <a:pPr/>
          </a:p>
        </p:txBody>
      </p:sp>
      <p:sp>
        <p:nvSpPr>
          <p:cNvPr id="517" name="Shape 5"/>
          <p:cNvSpPr/>
          <p:nvPr/>
        </p:nvSpPr>
        <p:spPr>
          <a:xfrm>
            <a:off x="1131722" y="6270738"/>
            <a:ext cx="1" cy="125951"/>
          </a:xfrm>
          <a:prstGeom prst="line">
            <a:avLst/>
          </a:prstGeom>
          <a:ln w="12700">
            <a:solidFill>
              <a:srgbClr val="FFFFFF"/>
            </a:solidFill>
          </a:ln>
        </p:spPr>
        <p:txBody>
          <a:bodyPr lIns="45719" rIns="45719"/>
          <a:lstStyle/>
          <a:p>
            <a:pPr/>
          </a:p>
        </p:txBody>
      </p:sp>
      <p:sp>
        <p:nvSpPr>
          <p:cNvPr id="518" name="Shape 6"/>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519" name="Shape 8"/>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520" name="Shape 10"/>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521" name="Shape 12"/>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pic>
        <p:nvPicPr>
          <p:cNvPr id="522" name="Image 2" descr="Image 2"/>
          <p:cNvPicPr>
            <a:picLocks noChangeAspect="1"/>
          </p:cNvPicPr>
          <p:nvPr/>
        </p:nvPicPr>
        <p:blipFill>
          <a:blip r:embed="rId4">
            <a:extLst/>
          </a:blip>
          <a:stretch>
            <a:fillRect/>
          </a:stretch>
        </p:blipFill>
        <p:spPr>
          <a:xfrm>
            <a:off x="4267198" y="3446152"/>
            <a:ext cx="3657601" cy="12701"/>
          </a:xfrm>
          <a:prstGeom prst="rect">
            <a:avLst/>
          </a:prstGeom>
          <a:ln w="12700">
            <a:miter lim="400000"/>
          </a:ln>
        </p:spPr>
      </p:pic>
      <p:sp>
        <p:nvSpPr>
          <p:cNvPr id="523" name="Shape 14"/>
          <p:cNvSpPr/>
          <p:nvPr/>
        </p:nvSpPr>
        <p:spPr>
          <a:xfrm>
            <a:off x="4893309" y="1477010"/>
            <a:ext cx="2284096" cy="2335530"/>
          </a:xfrm>
          <a:prstGeom prst="rect">
            <a:avLst/>
          </a:prstGeom>
          <a:solidFill>
            <a:srgbClr val="000000">
              <a:alpha val="0"/>
            </a:srgbClr>
          </a:solidFill>
          <a:ln w="12700">
            <a:miter lim="400000"/>
          </a:ln>
        </p:spPr>
        <p:txBody>
          <a:bodyPr lIns="45719" rIns="45719"/>
          <a:lstStyle/>
          <a:p>
            <a:pPr/>
          </a:p>
        </p:txBody>
      </p:sp>
      <p:sp>
        <p:nvSpPr>
          <p:cNvPr id="524" name="Text 15"/>
          <p:cNvSpPr txBox="1"/>
          <p:nvPr/>
        </p:nvSpPr>
        <p:spPr>
          <a:xfrm>
            <a:off x="4893309" y="1477010"/>
            <a:ext cx="2284096" cy="2451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13800">
                <a:gradFill flip="none" rotWithShape="1">
                  <a:gsLst>
                    <a:gs pos="28000">
                      <a:srgbClr val="FFFFFF">
                        <a:alpha val="61000"/>
                      </a:srgbClr>
                    </a:gs>
                    <a:gs pos="78000">
                      <a:srgbClr val="FFFFFF"/>
                    </a:gs>
                  </a:gsLst>
                  <a:path path="circle">
                    <a:fillToRect l="37721" t="-19636" r="62278" b="119636"/>
                  </a:path>
                </a:gradFill>
                <a:latin typeface="PingFang SC Medium"/>
                <a:ea typeface="PingFang SC Medium"/>
                <a:cs typeface="PingFang SC Medium"/>
                <a:sym typeface="PingFang SC Medium"/>
              </a:defRPr>
            </a:lvl1pPr>
          </a:lstStyle>
          <a:p>
            <a:pPr/>
            <a:r>
              <a:t>05</a:t>
            </a:r>
          </a:p>
        </p:txBody>
      </p:sp>
      <p:sp>
        <p:nvSpPr>
          <p:cNvPr id="525"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7" name="Image 0" descr="Image 0"/>
          <p:cNvPicPr>
            <a:picLocks noChangeAspect="1"/>
          </p:cNvPicPr>
          <p:nvPr/>
        </p:nvPicPr>
        <p:blipFill>
          <a:blip r:embed="rId2">
            <a:extLst/>
          </a:blip>
          <a:stretch>
            <a:fillRect/>
          </a:stretch>
        </p:blipFill>
        <p:spPr>
          <a:xfrm>
            <a:off x="0" y="0"/>
            <a:ext cx="12192000" cy="6864626"/>
          </a:xfrm>
          <a:prstGeom prst="rect">
            <a:avLst/>
          </a:prstGeom>
          <a:ln w="12700">
            <a:miter lim="400000"/>
          </a:ln>
        </p:spPr>
      </p:pic>
      <p:sp>
        <p:nvSpPr>
          <p:cNvPr id="528" name="Shape 0"/>
          <p:cNvSpPr/>
          <p:nvPr/>
        </p:nvSpPr>
        <p:spPr>
          <a:xfrm>
            <a:off x="1012435" y="2997881"/>
            <a:ext cx="3057362" cy="3533221"/>
          </a:xfrm>
          <a:prstGeom prst="rect">
            <a:avLst/>
          </a:prstGeom>
          <a:solidFill>
            <a:srgbClr val="FFFFFF">
              <a:alpha val="8235"/>
            </a:srgbClr>
          </a:solidFill>
          <a:ln w="12700">
            <a:miter lim="400000"/>
          </a:ln>
        </p:spPr>
        <p:txBody>
          <a:bodyPr lIns="45719" rIns="45719"/>
          <a:lstStyle/>
          <a:p>
            <a:pPr/>
          </a:p>
        </p:txBody>
      </p:sp>
      <p:sp>
        <p:nvSpPr>
          <p:cNvPr id="529" name="Shape 2"/>
          <p:cNvSpPr/>
          <p:nvPr/>
        </p:nvSpPr>
        <p:spPr>
          <a:xfrm>
            <a:off x="10924640" y="981848"/>
            <a:ext cx="77799" cy="72001"/>
          </a:xfrm>
          <a:prstGeom prst="ellipse">
            <a:avLst/>
          </a:prstGeom>
          <a:solidFill>
            <a:srgbClr val="FFFFFF"/>
          </a:solidFill>
          <a:ln w="12700">
            <a:miter lim="400000"/>
          </a:ln>
        </p:spPr>
        <p:txBody>
          <a:bodyPr lIns="45719" rIns="45719"/>
          <a:lstStyle/>
          <a:p>
            <a:pPr/>
          </a:p>
        </p:txBody>
      </p:sp>
      <p:sp>
        <p:nvSpPr>
          <p:cNvPr id="530" name="Shape 4"/>
          <p:cNvSpPr/>
          <p:nvPr/>
        </p:nvSpPr>
        <p:spPr>
          <a:xfrm>
            <a:off x="11052813" y="981848"/>
            <a:ext cx="77799" cy="72001"/>
          </a:xfrm>
          <a:prstGeom prst="ellipse">
            <a:avLst/>
          </a:prstGeom>
          <a:solidFill>
            <a:srgbClr val="FFFFFF">
              <a:alpha val="56471"/>
            </a:srgbClr>
          </a:solidFill>
          <a:ln w="12700">
            <a:miter lim="400000"/>
          </a:ln>
        </p:spPr>
        <p:txBody>
          <a:bodyPr lIns="45719" rIns="45719"/>
          <a:lstStyle/>
          <a:p>
            <a:pPr/>
          </a:p>
        </p:txBody>
      </p:sp>
      <p:sp>
        <p:nvSpPr>
          <p:cNvPr id="531" name="Shape 6"/>
          <p:cNvSpPr/>
          <p:nvPr/>
        </p:nvSpPr>
        <p:spPr>
          <a:xfrm>
            <a:off x="11183828" y="981848"/>
            <a:ext cx="77799" cy="72001"/>
          </a:xfrm>
          <a:prstGeom prst="ellipse">
            <a:avLst/>
          </a:prstGeom>
          <a:solidFill>
            <a:srgbClr val="FFFFFF"/>
          </a:solidFill>
          <a:ln w="12700">
            <a:miter lim="400000"/>
          </a:ln>
        </p:spPr>
        <p:txBody>
          <a:bodyPr lIns="45719" rIns="45719"/>
          <a:lstStyle/>
          <a:p>
            <a:pPr/>
          </a:p>
        </p:txBody>
      </p:sp>
      <p:sp>
        <p:nvSpPr>
          <p:cNvPr id="532" name="Shape 8"/>
          <p:cNvSpPr/>
          <p:nvPr/>
        </p:nvSpPr>
        <p:spPr>
          <a:xfrm>
            <a:off x="11314842" y="981848"/>
            <a:ext cx="77799" cy="72001"/>
          </a:xfrm>
          <a:prstGeom prst="ellipse">
            <a:avLst/>
          </a:prstGeom>
          <a:solidFill>
            <a:srgbClr val="FFFFFF">
              <a:alpha val="56471"/>
            </a:srgbClr>
          </a:solidFill>
          <a:ln w="12700">
            <a:miter lim="400000"/>
          </a:ln>
        </p:spPr>
        <p:txBody>
          <a:bodyPr lIns="45719" rIns="45719"/>
          <a:lstStyle/>
          <a:p>
            <a:pPr/>
          </a:p>
        </p:txBody>
      </p:sp>
      <p:pic>
        <p:nvPicPr>
          <p:cNvPr id="533" name="Image 1" descr="Image 1"/>
          <p:cNvPicPr>
            <a:picLocks noChangeAspect="1"/>
          </p:cNvPicPr>
          <p:nvPr/>
        </p:nvPicPr>
        <p:blipFill>
          <a:blip r:embed="rId3">
            <a:extLst/>
          </a:blip>
          <a:stretch>
            <a:fillRect/>
          </a:stretch>
        </p:blipFill>
        <p:spPr>
          <a:xfrm>
            <a:off x="4671967" y="5375402"/>
            <a:ext cx="3073401" cy="1155701"/>
          </a:xfrm>
          <a:prstGeom prst="rect">
            <a:avLst/>
          </a:prstGeom>
          <a:ln w="12700">
            <a:miter lim="400000"/>
          </a:ln>
        </p:spPr>
      </p:pic>
      <p:pic>
        <p:nvPicPr>
          <p:cNvPr id="534" name="Image 2" descr="Image 2"/>
          <p:cNvPicPr>
            <a:picLocks noChangeAspect="1"/>
          </p:cNvPicPr>
          <p:nvPr/>
        </p:nvPicPr>
        <p:blipFill>
          <a:blip r:embed="rId4">
            <a:extLst/>
          </a:blip>
          <a:stretch>
            <a:fillRect/>
          </a:stretch>
        </p:blipFill>
        <p:spPr>
          <a:xfrm>
            <a:off x="8367363" y="1855330"/>
            <a:ext cx="3060701" cy="1168401"/>
          </a:xfrm>
          <a:prstGeom prst="rect">
            <a:avLst/>
          </a:prstGeom>
          <a:ln w="12700">
            <a:miter lim="400000"/>
          </a:ln>
        </p:spPr>
      </p:pic>
      <p:pic>
        <p:nvPicPr>
          <p:cNvPr id="535" name="Image 3" descr="Image 3"/>
          <p:cNvPicPr>
            <a:picLocks noChangeAspect="1"/>
          </p:cNvPicPr>
          <p:nvPr/>
        </p:nvPicPr>
        <p:blipFill>
          <a:blip r:embed="rId5">
            <a:extLst/>
          </a:blip>
          <a:stretch>
            <a:fillRect/>
          </a:stretch>
        </p:blipFill>
        <p:spPr>
          <a:xfrm>
            <a:off x="1027078" y="1840348"/>
            <a:ext cx="3073401" cy="1168401"/>
          </a:xfrm>
          <a:prstGeom prst="rect">
            <a:avLst/>
          </a:prstGeom>
          <a:ln w="12700">
            <a:miter lim="400000"/>
          </a:ln>
        </p:spPr>
      </p:pic>
      <p:sp>
        <p:nvSpPr>
          <p:cNvPr id="536" name="Text 10"/>
          <p:cNvSpPr txBox="1"/>
          <p:nvPr/>
        </p:nvSpPr>
        <p:spPr>
          <a:xfrm>
            <a:off x="1453124" y="3228542"/>
            <a:ext cx="2501682"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社区技术实现成本</a:t>
            </a:r>
          </a:p>
        </p:txBody>
      </p:sp>
      <p:sp>
        <p:nvSpPr>
          <p:cNvPr id="537" name="Text 11"/>
          <p:cNvSpPr txBox="1"/>
          <p:nvPr/>
        </p:nvSpPr>
        <p:spPr>
          <a:xfrm>
            <a:off x="1157553" y="3739522"/>
            <a:ext cx="2820130"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社区负责I期范围内的所有技术实现成本，包括软件、大模型消耗、技术开发/实施人力，确保项目的技术实现和稳定运行。</a:t>
            </a:r>
          </a:p>
        </p:txBody>
      </p:sp>
      <p:sp>
        <p:nvSpPr>
          <p:cNvPr id="538" name="Shape 12"/>
          <p:cNvSpPr/>
          <p:nvPr/>
        </p:nvSpPr>
        <p:spPr>
          <a:xfrm>
            <a:off x="1222101" y="2474715"/>
            <a:ext cx="652472" cy="525851"/>
          </a:xfrm>
          <a:prstGeom prst="rect">
            <a:avLst/>
          </a:prstGeom>
          <a:solidFill>
            <a:srgbClr val="000000">
              <a:alpha val="0"/>
            </a:srgbClr>
          </a:solidFill>
          <a:ln w="12700">
            <a:miter lim="400000"/>
          </a:ln>
        </p:spPr>
        <p:txBody>
          <a:bodyPr lIns="45719" rIns="45719"/>
          <a:lstStyle/>
          <a:p>
            <a:pPr/>
          </a:p>
        </p:txBody>
      </p:sp>
      <p:sp>
        <p:nvSpPr>
          <p:cNvPr id="539" name="Text 13"/>
          <p:cNvSpPr txBox="1"/>
          <p:nvPr/>
        </p:nvSpPr>
        <p:spPr>
          <a:xfrm>
            <a:off x="1222101" y="2474715"/>
            <a:ext cx="652472"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3200">
                <a:solidFill>
                  <a:srgbClr val="FFFFFF"/>
                </a:solidFill>
                <a:latin typeface="MiSans"/>
                <a:ea typeface="MiSans"/>
                <a:cs typeface="MiSans"/>
                <a:sym typeface="MiSans"/>
              </a:defRPr>
            </a:lvl1pPr>
          </a:lstStyle>
          <a:p>
            <a:pPr/>
            <a:r>
              <a:t>01</a:t>
            </a:r>
          </a:p>
        </p:txBody>
      </p:sp>
      <p:sp>
        <p:nvSpPr>
          <p:cNvPr id="540" name="Shape 14"/>
          <p:cNvSpPr/>
          <p:nvPr/>
        </p:nvSpPr>
        <p:spPr>
          <a:xfrm rot="13500000">
            <a:off x="1140115" y="3242305"/>
            <a:ext cx="190479" cy="19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gradFill>
            <a:gsLst>
              <a:gs pos="0">
                <a:srgbClr val="004BA0"/>
              </a:gs>
              <a:gs pos="50000">
                <a:srgbClr val="1F5EC3"/>
              </a:gs>
              <a:gs pos="100000">
                <a:srgbClr val="4E96D8"/>
              </a:gs>
            </a:gsLst>
            <a:lin ang="5400000"/>
          </a:gra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541" name="Shape 16"/>
          <p:cNvSpPr/>
          <p:nvPr/>
        </p:nvSpPr>
        <p:spPr>
          <a:xfrm>
            <a:off x="8366822" y="2997881"/>
            <a:ext cx="3057362" cy="3533221"/>
          </a:xfrm>
          <a:prstGeom prst="rect">
            <a:avLst/>
          </a:prstGeom>
          <a:solidFill>
            <a:srgbClr val="FFFFFF">
              <a:alpha val="8235"/>
            </a:srgbClr>
          </a:solidFill>
          <a:ln w="12700">
            <a:miter lim="400000"/>
          </a:ln>
        </p:spPr>
        <p:txBody>
          <a:bodyPr lIns="45719" rIns="45719"/>
          <a:lstStyle/>
          <a:p>
            <a:pPr/>
          </a:p>
        </p:txBody>
      </p:sp>
      <p:sp>
        <p:nvSpPr>
          <p:cNvPr id="542" name="Text 18"/>
          <p:cNvSpPr txBox="1"/>
          <p:nvPr/>
        </p:nvSpPr>
        <p:spPr>
          <a:xfrm>
            <a:off x="8807512" y="3228542"/>
            <a:ext cx="2494714"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资源投入总结</a:t>
            </a:r>
          </a:p>
        </p:txBody>
      </p:sp>
      <p:sp>
        <p:nvSpPr>
          <p:cNvPr id="543" name="Text 19"/>
          <p:cNvSpPr txBox="1"/>
          <p:nvPr/>
        </p:nvSpPr>
        <p:spPr>
          <a:xfrm>
            <a:off x="8511941" y="3739522"/>
            <a:ext cx="2820130"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社区与王医生团队在I期范围内分别承担技术实现和运营投入成本，明确责任分工，确保项目的顺利实施和资源的合理利用。</a:t>
            </a:r>
          </a:p>
        </p:txBody>
      </p:sp>
      <p:sp>
        <p:nvSpPr>
          <p:cNvPr id="544" name="Shape 20"/>
          <p:cNvSpPr/>
          <p:nvPr/>
        </p:nvSpPr>
        <p:spPr>
          <a:xfrm>
            <a:off x="8576489" y="2474715"/>
            <a:ext cx="652472" cy="525851"/>
          </a:xfrm>
          <a:prstGeom prst="rect">
            <a:avLst/>
          </a:prstGeom>
          <a:solidFill>
            <a:srgbClr val="000000">
              <a:alpha val="0"/>
            </a:srgbClr>
          </a:solidFill>
          <a:ln w="12700">
            <a:miter lim="400000"/>
          </a:ln>
        </p:spPr>
        <p:txBody>
          <a:bodyPr lIns="45719" rIns="45719"/>
          <a:lstStyle/>
          <a:p>
            <a:pPr/>
          </a:p>
        </p:txBody>
      </p:sp>
      <p:sp>
        <p:nvSpPr>
          <p:cNvPr id="545" name="Text 21"/>
          <p:cNvSpPr txBox="1"/>
          <p:nvPr/>
        </p:nvSpPr>
        <p:spPr>
          <a:xfrm>
            <a:off x="8576489" y="2474715"/>
            <a:ext cx="652472"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3200">
                <a:solidFill>
                  <a:srgbClr val="FFFFFF"/>
                </a:solidFill>
                <a:latin typeface="MiSans"/>
                <a:ea typeface="MiSans"/>
                <a:cs typeface="MiSans"/>
                <a:sym typeface="MiSans"/>
              </a:defRPr>
            </a:lvl1pPr>
          </a:lstStyle>
          <a:p>
            <a:pPr/>
            <a:r>
              <a:t>03</a:t>
            </a:r>
          </a:p>
        </p:txBody>
      </p:sp>
      <p:sp>
        <p:nvSpPr>
          <p:cNvPr id="546" name="Shape 22"/>
          <p:cNvSpPr/>
          <p:nvPr/>
        </p:nvSpPr>
        <p:spPr>
          <a:xfrm rot="13500000">
            <a:off x="8494503" y="3242305"/>
            <a:ext cx="190479" cy="19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gradFill>
            <a:gsLst>
              <a:gs pos="0">
                <a:srgbClr val="004BA0"/>
              </a:gs>
              <a:gs pos="50000">
                <a:srgbClr val="1F5EC3"/>
              </a:gs>
              <a:gs pos="100000">
                <a:srgbClr val="4E96D8"/>
              </a:gs>
            </a:gsLst>
            <a:lin ang="5400000"/>
          </a:gra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547" name="Shape 24"/>
          <p:cNvSpPr/>
          <p:nvPr/>
        </p:nvSpPr>
        <p:spPr>
          <a:xfrm>
            <a:off x="4683097" y="1846172"/>
            <a:ext cx="3057362" cy="3529231"/>
          </a:xfrm>
          <a:prstGeom prst="rect">
            <a:avLst/>
          </a:prstGeom>
          <a:solidFill>
            <a:srgbClr val="FFFFFF">
              <a:alpha val="8235"/>
            </a:srgbClr>
          </a:solidFill>
          <a:ln w="12700">
            <a:miter lim="400000"/>
          </a:ln>
        </p:spPr>
        <p:txBody>
          <a:bodyPr lIns="45719" rIns="45719"/>
          <a:lstStyle/>
          <a:p>
            <a:pPr/>
          </a:p>
        </p:txBody>
      </p:sp>
      <p:sp>
        <p:nvSpPr>
          <p:cNvPr id="548" name="Text 26"/>
          <p:cNvSpPr txBox="1"/>
          <p:nvPr/>
        </p:nvSpPr>
        <p:spPr>
          <a:xfrm>
            <a:off x="5123788" y="2057732"/>
            <a:ext cx="2501682"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王医生团队运营投入</a:t>
            </a:r>
          </a:p>
        </p:txBody>
      </p:sp>
      <p:sp>
        <p:nvSpPr>
          <p:cNvPr id="549" name="Text 27"/>
          <p:cNvSpPr txBox="1"/>
          <p:nvPr/>
        </p:nvSpPr>
        <p:spPr>
          <a:xfrm>
            <a:off x="4828216" y="2568713"/>
            <a:ext cx="2820130"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王医生团队负责I期范围内的运营投入成本，包括人力、运营、宣传、定制化开发等，确保项目的顺利推进和运营工作的有效开展。</a:t>
            </a:r>
          </a:p>
        </p:txBody>
      </p:sp>
      <p:sp>
        <p:nvSpPr>
          <p:cNvPr id="550" name="Shape 28"/>
          <p:cNvSpPr/>
          <p:nvPr/>
        </p:nvSpPr>
        <p:spPr>
          <a:xfrm>
            <a:off x="4892764" y="5402414"/>
            <a:ext cx="652472" cy="525851"/>
          </a:xfrm>
          <a:prstGeom prst="rect">
            <a:avLst/>
          </a:prstGeom>
          <a:solidFill>
            <a:srgbClr val="000000">
              <a:alpha val="0"/>
            </a:srgbClr>
          </a:solidFill>
          <a:ln w="12700">
            <a:miter lim="400000"/>
          </a:ln>
        </p:spPr>
        <p:txBody>
          <a:bodyPr lIns="45719" rIns="45719"/>
          <a:lstStyle/>
          <a:p>
            <a:pPr/>
          </a:p>
        </p:txBody>
      </p:sp>
      <p:sp>
        <p:nvSpPr>
          <p:cNvPr id="551" name="Text 29"/>
          <p:cNvSpPr txBox="1"/>
          <p:nvPr/>
        </p:nvSpPr>
        <p:spPr>
          <a:xfrm>
            <a:off x="4892764" y="5402414"/>
            <a:ext cx="652472"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3200">
                <a:solidFill>
                  <a:srgbClr val="FFFFFF"/>
                </a:solidFill>
                <a:latin typeface="MiSans"/>
                <a:ea typeface="MiSans"/>
                <a:cs typeface="MiSans"/>
                <a:sym typeface="MiSans"/>
              </a:defRPr>
            </a:lvl1pPr>
          </a:lstStyle>
          <a:p>
            <a:pPr/>
            <a:r>
              <a:t>02</a:t>
            </a:r>
          </a:p>
        </p:txBody>
      </p:sp>
      <p:sp>
        <p:nvSpPr>
          <p:cNvPr id="552" name="Shape 30"/>
          <p:cNvSpPr/>
          <p:nvPr/>
        </p:nvSpPr>
        <p:spPr>
          <a:xfrm rot="13500000">
            <a:off x="4810778" y="2071497"/>
            <a:ext cx="190479" cy="19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gradFill>
            <a:gsLst>
              <a:gs pos="0">
                <a:srgbClr val="004BA0"/>
              </a:gs>
              <a:gs pos="50000">
                <a:srgbClr val="1F5EC3"/>
              </a:gs>
              <a:gs pos="100000">
                <a:srgbClr val="4E96D8"/>
              </a:gs>
            </a:gsLst>
            <a:lin ang="5400000"/>
          </a:gra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553" name="Text 32"/>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I期资源投入</a:t>
            </a:r>
          </a:p>
        </p:txBody>
      </p:sp>
      <p:pic>
        <p:nvPicPr>
          <p:cNvPr id="554" name="Image 4" descr="Image 4"/>
          <p:cNvPicPr>
            <a:picLocks noChangeAspect="1"/>
          </p:cNvPicPr>
          <p:nvPr/>
        </p:nvPicPr>
        <p:blipFill>
          <a:blip r:embed="rId6">
            <a:extLst/>
          </a:blip>
          <a:stretch>
            <a:fillRect/>
          </a:stretch>
        </p:blipFill>
        <p:spPr>
          <a:xfrm>
            <a:off x="662882" y="495145"/>
            <a:ext cx="1371601" cy="304801"/>
          </a:xfrm>
          <a:prstGeom prst="rect">
            <a:avLst/>
          </a:prstGeom>
          <a:ln w="12700">
            <a:miter lim="400000"/>
          </a:ln>
        </p:spPr>
      </p:pic>
      <p:sp>
        <p:nvSpPr>
          <p:cNvPr id="555"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Shape 0"/>
          <p:cNvSpPr/>
          <p:nvPr/>
        </p:nvSpPr>
        <p:spPr>
          <a:xfrm>
            <a:off x="949026" y="6176991"/>
            <a:ext cx="1" cy="125951"/>
          </a:xfrm>
          <a:prstGeom prst="line">
            <a:avLst/>
          </a:prstGeom>
          <a:ln w="12700">
            <a:solidFill>
              <a:srgbClr val="FFFFFF"/>
            </a:solidFill>
          </a:ln>
        </p:spPr>
        <p:txBody>
          <a:bodyPr lIns="45719" rIns="45719"/>
          <a:lstStyle/>
          <a:p>
            <a:pPr/>
          </a:p>
        </p:txBody>
      </p:sp>
      <p:sp>
        <p:nvSpPr>
          <p:cNvPr id="70" name="Shape 1"/>
          <p:cNvSpPr/>
          <p:nvPr/>
        </p:nvSpPr>
        <p:spPr>
          <a:xfrm>
            <a:off x="1037027" y="6176991"/>
            <a:ext cx="1" cy="125951"/>
          </a:xfrm>
          <a:prstGeom prst="line">
            <a:avLst/>
          </a:prstGeom>
          <a:ln w="12700">
            <a:solidFill>
              <a:srgbClr val="FFFFFF"/>
            </a:solidFill>
          </a:ln>
        </p:spPr>
        <p:txBody>
          <a:bodyPr lIns="45719" rIns="45719"/>
          <a:lstStyle/>
          <a:p>
            <a:pPr/>
          </a:p>
        </p:txBody>
      </p:sp>
      <p:sp>
        <p:nvSpPr>
          <p:cNvPr id="71" name="Shape 2"/>
          <p:cNvSpPr/>
          <p:nvPr/>
        </p:nvSpPr>
        <p:spPr>
          <a:xfrm>
            <a:off x="1125027" y="6072609"/>
            <a:ext cx="1" cy="220415"/>
          </a:xfrm>
          <a:prstGeom prst="line">
            <a:avLst/>
          </a:prstGeom>
          <a:ln w="12700">
            <a:solidFill>
              <a:srgbClr val="FFFFFF"/>
            </a:solidFill>
          </a:ln>
        </p:spPr>
        <p:txBody>
          <a:bodyPr lIns="45719" rIns="45719"/>
          <a:lstStyle/>
          <a:p>
            <a:pPr/>
          </a:p>
        </p:txBody>
      </p:sp>
      <p:sp>
        <p:nvSpPr>
          <p:cNvPr id="72" name="Shape 3"/>
          <p:cNvSpPr/>
          <p:nvPr/>
        </p:nvSpPr>
        <p:spPr>
          <a:xfrm>
            <a:off x="1213028" y="6176991"/>
            <a:ext cx="1" cy="125951"/>
          </a:xfrm>
          <a:prstGeom prst="line">
            <a:avLst/>
          </a:prstGeom>
          <a:ln w="12700">
            <a:solidFill>
              <a:srgbClr val="FFFFFF"/>
            </a:solidFill>
          </a:ln>
        </p:spPr>
        <p:txBody>
          <a:bodyPr lIns="45719" rIns="45719"/>
          <a:lstStyle/>
          <a:p>
            <a:pPr/>
          </a:p>
        </p:txBody>
      </p:sp>
      <p:sp>
        <p:nvSpPr>
          <p:cNvPr id="73" name="Shape 4"/>
          <p:cNvSpPr/>
          <p:nvPr/>
        </p:nvSpPr>
        <p:spPr>
          <a:xfrm>
            <a:off x="1301028" y="6176991"/>
            <a:ext cx="1" cy="125951"/>
          </a:xfrm>
          <a:prstGeom prst="line">
            <a:avLst/>
          </a:prstGeom>
          <a:ln w="12700">
            <a:solidFill>
              <a:srgbClr val="FFFFFF"/>
            </a:solidFill>
          </a:ln>
        </p:spPr>
        <p:txBody>
          <a:bodyPr lIns="45719" rIns="45719"/>
          <a:lstStyle/>
          <a:p>
            <a:pPr/>
          </a:p>
        </p:txBody>
      </p:sp>
      <p:sp>
        <p:nvSpPr>
          <p:cNvPr id="74" name="Shape 5"/>
          <p:cNvSpPr/>
          <p:nvPr/>
        </p:nvSpPr>
        <p:spPr>
          <a:xfrm>
            <a:off x="1613337" y="2453555"/>
            <a:ext cx="541715" cy="460126"/>
          </a:xfrm>
          <a:prstGeom prst="rect">
            <a:avLst/>
          </a:prstGeom>
          <a:solidFill>
            <a:srgbClr val="000000">
              <a:alpha val="0"/>
            </a:srgbClr>
          </a:solidFill>
          <a:ln w="12700">
            <a:miter lim="400000"/>
          </a:ln>
        </p:spPr>
        <p:txBody>
          <a:bodyPr lIns="45719" rIns="45719"/>
          <a:lstStyle/>
          <a:p>
            <a:pPr/>
          </a:p>
        </p:txBody>
      </p:sp>
      <p:sp>
        <p:nvSpPr>
          <p:cNvPr id="75" name="Text 6"/>
          <p:cNvSpPr txBox="1"/>
          <p:nvPr/>
        </p:nvSpPr>
        <p:spPr>
          <a:xfrm>
            <a:off x="1613337" y="2453555"/>
            <a:ext cx="541715"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2800">
                <a:solidFill>
                  <a:srgbClr val="FFFFFF"/>
                </a:solidFill>
                <a:latin typeface="MiSans"/>
                <a:ea typeface="MiSans"/>
                <a:cs typeface="MiSans"/>
                <a:sym typeface="MiSans"/>
              </a:defRPr>
            </a:lvl1pPr>
          </a:lstStyle>
          <a:p>
            <a:pPr/>
            <a:r>
              <a:t>01</a:t>
            </a:r>
          </a:p>
        </p:txBody>
      </p:sp>
      <p:sp>
        <p:nvSpPr>
          <p:cNvPr id="76" name="Text 7"/>
          <p:cNvSpPr txBox="1"/>
          <p:nvPr/>
        </p:nvSpPr>
        <p:spPr>
          <a:xfrm>
            <a:off x="1613336" y="2954310"/>
            <a:ext cx="303511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FFFFFF"/>
                </a:solidFill>
                <a:latin typeface="MiSans"/>
                <a:ea typeface="MiSans"/>
                <a:cs typeface="MiSans"/>
                <a:sym typeface="MiSans"/>
              </a:defRPr>
            </a:lvl1pPr>
          </a:lstStyle>
          <a:p>
            <a:pPr/>
            <a:r>
              <a:t>项目概述</a:t>
            </a:r>
          </a:p>
        </p:txBody>
      </p:sp>
      <p:sp>
        <p:nvSpPr>
          <p:cNvPr id="77" name="Shape 8"/>
          <p:cNvSpPr/>
          <p:nvPr/>
        </p:nvSpPr>
        <p:spPr>
          <a:xfrm flipH="1">
            <a:off x="11451320" y="672669"/>
            <a:ext cx="77799" cy="72001"/>
          </a:xfrm>
          <a:prstGeom prst="ellipse">
            <a:avLst/>
          </a:prstGeom>
          <a:solidFill>
            <a:srgbClr val="FFFFFF"/>
          </a:solidFill>
          <a:ln w="12700">
            <a:miter lim="400000"/>
          </a:ln>
        </p:spPr>
        <p:txBody>
          <a:bodyPr lIns="45719" rIns="45719"/>
          <a:lstStyle/>
          <a:p>
            <a:pPr/>
          </a:p>
        </p:txBody>
      </p:sp>
      <p:sp>
        <p:nvSpPr>
          <p:cNvPr id="78" name="Shape 10"/>
          <p:cNvSpPr/>
          <p:nvPr/>
        </p:nvSpPr>
        <p:spPr>
          <a:xfrm flipH="1">
            <a:off x="11323145" y="672669"/>
            <a:ext cx="77799" cy="72001"/>
          </a:xfrm>
          <a:prstGeom prst="ellipse">
            <a:avLst/>
          </a:prstGeom>
          <a:solidFill>
            <a:srgbClr val="FFFFFF">
              <a:alpha val="56471"/>
            </a:srgbClr>
          </a:solidFill>
          <a:ln w="12700">
            <a:miter lim="400000"/>
          </a:ln>
        </p:spPr>
        <p:txBody>
          <a:bodyPr lIns="45719" rIns="45719"/>
          <a:lstStyle/>
          <a:p>
            <a:pPr/>
          </a:p>
        </p:txBody>
      </p:sp>
      <p:sp>
        <p:nvSpPr>
          <p:cNvPr id="79" name="Shape 12"/>
          <p:cNvSpPr/>
          <p:nvPr/>
        </p:nvSpPr>
        <p:spPr>
          <a:xfrm flipH="1">
            <a:off x="11192131" y="672669"/>
            <a:ext cx="77799" cy="72001"/>
          </a:xfrm>
          <a:prstGeom prst="ellipse">
            <a:avLst/>
          </a:prstGeom>
          <a:solidFill>
            <a:srgbClr val="FFFFFF"/>
          </a:solidFill>
          <a:ln w="12700">
            <a:miter lim="400000"/>
          </a:ln>
        </p:spPr>
        <p:txBody>
          <a:bodyPr lIns="45719" rIns="45719"/>
          <a:lstStyle/>
          <a:p>
            <a:pPr/>
          </a:p>
        </p:txBody>
      </p:sp>
      <p:sp>
        <p:nvSpPr>
          <p:cNvPr id="80" name="Shape 14"/>
          <p:cNvSpPr/>
          <p:nvPr/>
        </p:nvSpPr>
        <p:spPr>
          <a:xfrm flipH="1">
            <a:off x="11061117" y="672669"/>
            <a:ext cx="77799" cy="72001"/>
          </a:xfrm>
          <a:prstGeom prst="ellipse">
            <a:avLst/>
          </a:prstGeom>
          <a:solidFill>
            <a:srgbClr val="FFFFFF">
              <a:alpha val="56471"/>
            </a:srgbClr>
          </a:solidFill>
          <a:ln w="12700">
            <a:miter lim="400000"/>
          </a:ln>
        </p:spPr>
        <p:txBody>
          <a:bodyPr lIns="45719" rIns="45719"/>
          <a:lstStyle/>
          <a:p>
            <a:pPr/>
          </a:p>
        </p:txBody>
      </p:sp>
      <p:pic>
        <p:nvPicPr>
          <p:cNvPr id="81" name="Image 1" descr="Image 1"/>
          <p:cNvPicPr>
            <a:picLocks noChangeAspect="1"/>
          </p:cNvPicPr>
          <p:nvPr/>
        </p:nvPicPr>
        <p:blipFill>
          <a:blip r:embed="rId2">
            <a:extLst/>
          </a:blip>
          <a:stretch>
            <a:fillRect/>
          </a:stretch>
        </p:blipFill>
        <p:spPr>
          <a:xfrm>
            <a:off x="1096868" y="2174555"/>
            <a:ext cx="723901" cy="1511963"/>
          </a:xfrm>
          <a:prstGeom prst="rect">
            <a:avLst/>
          </a:prstGeom>
          <a:ln w="12700">
            <a:miter lim="400000"/>
          </a:ln>
        </p:spPr>
      </p:pic>
      <p:sp>
        <p:nvSpPr>
          <p:cNvPr id="82" name="Shape 16"/>
          <p:cNvSpPr/>
          <p:nvPr/>
        </p:nvSpPr>
        <p:spPr>
          <a:xfrm>
            <a:off x="4985739" y="2453555"/>
            <a:ext cx="541715" cy="460126"/>
          </a:xfrm>
          <a:prstGeom prst="rect">
            <a:avLst/>
          </a:prstGeom>
          <a:solidFill>
            <a:srgbClr val="000000">
              <a:alpha val="0"/>
            </a:srgbClr>
          </a:solidFill>
          <a:ln w="12700">
            <a:miter lim="400000"/>
          </a:ln>
        </p:spPr>
        <p:txBody>
          <a:bodyPr lIns="45719" rIns="45719"/>
          <a:lstStyle/>
          <a:p>
            <a:pPr/>
          </a:p>
        </p:txBody>
      </p:sp>
      <p:sp>
        <p:nvSpPr>
          <p:cNvPr id="83" name="Text 17"/>
          <p:cNvSpPr txBox="1"/>
          <p:nvPr/>
        </p:nvSpPr>
        <p:spPr>
          <a:xfrm>
            <a:off x="4985739" y="2453555"/>
            <a:ext cx="541715"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2800">
                <a:solidFill>
                  <a:srgbClr val="FFFFFF"/>
                </a:solidFill>
                <a:latin typeface="MiSans"/>
                <a:ea typeface="MiSans"/>
                <a:cs typeface="MiSans"/>
                <a:sym typeface="MiSans"/>
              </a:defRPr>
            </a:lvl1pPr>
          </a:lstStyle>
          <a:p>
            <a:pPr/>
            <a:r>
              <a:t>02</a:t>
            </a:r>
          </a:p>
        </p:txBody>
      </p:sp>
      <p:sp>
        <p:nvSpPr>
          <p:cNvPr id="84" name="Text 18"/>
          <p:cNvSpPr txBox="1"/>
          <p:nvPr/>
        </p:nvSpPr>
        <p:spPr>
          <a:xfrm>
            <a:off x="4985739" y="2954310"/>
            <a:ext cx="303511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FFFFFF"/>
                </a:solidFill>
                <a:latin typeface="MiSans"/>
                <a:ea typeface="MiSans"/>
                <a:cs typeface="MiSans"/>
                <a:sym typeface="MiSans"/>
              </a:defRPr>
            </a:lvl1pPr>
          </a:lstStyle>
          <a:p>
            <a:pPr/>
            <a:r>
              <a:t>合作目标</a:t>
            </a:r>
          </a:p>
        </p:txBody>
      </p:sp>
      <p:pic>
        <p:nvPicPr>
          <p:cNvPr id="85" name="Image 2" descr="Image 2"/>
          <p:cNvPicPr>
            <a:picLocks noChangeAspect="1"/>
          </p:cNvPicPr>
          <p:nvPr/>
        </p:nvPicPr>
        <p:blipFill>
          <a:blip r:embed="rId2">
            <a:extLst/>
          </a:blip>
          <a:stretch>
            <a:fillRect/>
          </a:stretch>
        </p:blipFill>
        <p:spPr>
          <a:xfrm>
            <a:off x="4469269" y="2174555"/>
            <a:ext cx="723901" cy="1511963"/>
          </a:xfrm>
          <a:prstGeom prst="rect">
            <a:avLst/>
          </a:prstGeom>
          <a:ln w="12700">
            <a:miter lim="400000"/>
          </a:ln>
        </p:spPr>
      </p:pic>
      <p:sp>
        <p:nvSpPr>
          <p:cNvPr id="86" name="Shape 19"/>
          <p:cNvSpPr/>
          <p:nvPr/>
        </p:nvSpPr>
        <p:spPr>
          <a:xfrm>
            <a:off x="8365829" y="2453555"/>
            <a:ext cx="541715" cy="460126"/>
          </a:xfrm>
          <a:prstGeom prst="rect">
            <a:avLst/>
          </a:prstGeom>
          <a:solidFill>
            <a:srgbClr val="000000">
              <a:alpha val="0"/>
            </a:srgbClr>
          </a:solidFill>
          <a:ln w="12700">
            <a:miter lim="400000"/>
          </a:ln>
        </p:spPr>
        <p:txBody>
          <a:bodyPr lIns="45719" rIns="45719"/>
          <a:lstStyle/>
          <a:p>
            <a:pPr/>
          </a:p>
        </p:txBody>
      </p:sp>
      <p:sp>
        <p:nvSpPr>
          <p:cNvPr id="87" name="Text 20"/>
          <p:cNvSpPr txBox="1"/>
          <p:nvPr/>
        </p:nvSpPr>
        <p:spPr>
          <a:xfrm>
            <a:off x="8365829" y="2453555"/>
            <a:ext cx="541715"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2800">
                <a:solidFill>
                  <a:srgbClr val="FFFFFF"/>
                </a:solidFill>
                <a:latin typeface="MiSans"/>
                <a:ea typeface="MiSans"/>
                <a:cs typeface="MiSans"/>
                <a:sym typeface="MiSans"/>
              </a:defRPr>
            </a:lvl1pPr>
          </a:lstStyle>
          <a:p>
            <a:pPr/>
            <a:r>
              <a:t>03</a:t>
            </a:r>
          </a:p>
        </p:txBody>
      </p:sp>
      <p:sp>
        <p:nvSpPr>
          <p:cNvPr id="88" name="Text 21"/>
          <p:cNvSpPr txBox="1"/>
          <p:nvPr/>
        </p:nvSpPr>
        <p:spPr>
          <a:xfrm>
            <a:off x="8365828" y="2954310"/>
            <a:ext cx="303511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FFFFFF"/>
                </a:solidFill>
                <a:latin typeface="MiSans"/>
                <a:ea typeface="MiSans"/>
                <a:cs typeface="MiSans"/>
                <a:sym typeface="MiSans"/>
              </a:defRPr>
            </a:lvl1pPr>
          </a:lstStyle>
          <a:p>
            <a:pPr/>
            <a:r>
              <a:t>合作分工</a:t>
            </a:r>
          </a:p>
        </p:txBody>
      </p:sp>
      <p:pic>
        <p:nvPicPr>
          <p:cNvPr id="89" name="Image 3" descr="Image 3"/>
          <p:cNvPicPr>
            <a:picLocks noChangeAspect="1"/>
          </p:cNvPicPr>
          <p:nvPr/>
        </p:nvPicPr>
        <p:blipFill>
          <a:blip r:embed="rId2">
            <a:extLst/>
          </a:blip>
          <a:stretch>
            <a:fillRect/>
          </a:stretch>
        </p:blipFill>
        <p:spPr>
          <a:xfrm>
            <a:off x="7849359" y="2174555"/>
            <a:ext cx="723901" cy="1511963"/>
          </a:xfrm>
          <a:prstGeom prst="rect">
            <a:avLst/>
          </a:prstGeom>
          <a:ln w="12700">
            <a:miter lim="400000"/>
          </a:ln>
        </p:spPr>
      </p:pic>
      <p:sp>
        <p:nvSpPr>
          <p:cNvPr id="90" name="Shape 22"/>
          <p:cNvSpPr/>
          <p:nvPr/>
        </p:nvSpPr>
        <p:spPr>
          <a:xfrm>
            <a:off x="1613337" y="4059616"/>
            <a:ext cx="541715" cy="460126"/>
          </a:xfrm>
          <a:prstGeom prst="rect">
            <a:avLst/>
          </a:prstGeom>
          <a:solidFill>
            <a:srgbClr val="000000">
              <a:alpha val="0"/>
            </a:srgbClr>
          </a:solidFill>
          <a:ln w="12700">
            <a:miter lim="400000"/>
          </a:ln>
        </p:spPr>
        <p:txBody>
          <a:bodyPr lIns="45719" rIns="45719"/>
          <a:lstStyle/>
          <a:p>
            <a:pPr/>
          </a:p>
        </p:txBody>
      </p:sp>
      <p:sp>
        <p:nvSpPr>
          <p:cNvPr id="91" name="Text 23"/>
          <p:cNvSpPr txBox="1"/>
          <p:nvPr/>
        </p:nvSpPr>
        <p:spPr>
          <a:xfrm>
            <a:off x="1613337" y="4059616"/>
            <a:ext cx="541715"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2800">
                <a:solidFill>
                  <a:srgbClr val="FFFFFF"/>
                </a:solidFill>
                <a:latin typeface="MiSans"/>
                <a:ea typeface="MiSans"/>
                <a:cs typeface="MiSans"/>
                <a:sym typeface="MiSans"/>
              </a:defRPr>
            </a:lvl1pPr>
          </a:lstStyle>
          <a:p>
            <a:pPr/>
            <a:r>
              <a:t>04</a:t>
            </a:r>
          </a:p>
        </p:txBody>
      </p:sp>
      <p:sp>
        <p:nvSpPr>
          <p:cNvPr id="92" name="Text 24"/>
          <p:cNvSpPr txBox="1"/>
          <p:nvPr/>
        </p:nvSpPr>
        <p:spPr>
          <a:xfrm>
            <a:off x="1613336" y="4560372"/>
            <a:ext cx="303511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FFFFFF"/>
                </a:solidFill>
                <a:latin typeface="MiSans"/>
                <a:ea typeface="MiSans"/>
                <a:cs typeface="MiSans"/>
                <a:sym typeface="MiSans"/>
              </a:defRPr>
            </a:lvl1pPr>
          </a:lstStyle>
          <a:p>
            <a:pPr/>
            <a:r>
              <a:t>交付内容</a:t>
            </a:r>
          </a:p>
        </p:txBody>
      </p:sp>
      <p:pic>
        <p:nvPicPr>
          <p:cNvPr id="93" name="Image 4" descr="Image 4"/>
          <p:cNvPicPr>
            <a:picLocks noChangeAspect="1"/>
          </p:cNvPicPr>
          <p:nvPr/>
        </p:nvPicPr>
        <p:blipFill>
          <a:blip r:embed="rId2">
            <a:extLst/>
          </a:blip>
          <a:stretch>
            <a:fillRect/>
          </a:stretch>
        </p:blipFill>
        <p:spPr>
          <a:xfrm>
            <a:off x="1096868" y="3780616"/>
            <a:ext cx="723901" cy="1511963"/>
          </a:xfrm>
          <a:prstGeom prst="rect">
            <a:avLst/>
          </a:prstGeom>
          <a:ln w="12700">
            <a:miter lim="400000"/>
          </a:ln>
        </p:spPr>
      </p:pic>
      <p:sp>
        <p:nvSpPr>
          <p:cNvPr id="94" name="Shape 25"/>
          <p:cNvSpPr/>
          <p:nvPr/>
        </p:nvSpPr>
        <p:spPr>
          <a:xfrm>
            <a:off x="4985739" y="4059616"/>
            <a:ext cx="541715" cy="460126"/>
          </a:xfrm>
          <a:prstGeom prst="rect">
            <a:avLst/>
          </a:prstGeom>
          <a:solidFill>
            <a:srgbClr val="000000">
              <a:alpha val="0"/>
            </a:srgbClr>
          </a:solidFill>
          <a:ln w="12700">
            <a:miter lim="400000"/>
          </a:ln>
        </p:spPr>
        <p:txBody>
          <a:bodyPr lIns="45719" rIns="45719"/>
          <a:lstStyle/>
          <a:p>
            <a:pPr/>
          </a:p>
        </p:txBody>
      </p:sp>
      <p:sp>
        <p:nvSpPr>
          <p:cNvPr id="95" name="Text 26"/>
          <p:cNvSpPr txBox="1"/>
          <p:nvPr/>
        </p:nvSpPr>
        <p:spPr>
          <a:xfrm>
            <a:off x="4985739" y="4059616"/>
            <a:ext cx="541715"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2800">
                <a:solidFill>
                  <a:srgbClr val="FFFFFF"/>
                </a:solidFill>
                <a:latin typeface="MiSans"/>
                <a:ea typeface="MiSans"/>
                <a:cs typeface="MiSans"/>
                <a:sym typeface="MiSans"/>
              </a:defRPr>
            </a:lvl1pPr>
          </a:lstStyle>
          <a:p>
            <a:pPr/>
            <a:r>
              <a:t>05</a:t>
            </a:r>
          </a:p>
        </p:txBody>
      </p:sp>
      <p:sp>
        <p:nvSpPr>
          <p:cNvPr id="96" name="Text 27"/>
          <p:cNvSpPr txBox="1"/>
          <p:nvPr/>
        </p:nvSpPr>
        <p:spPr>
          <a:xfrm>
            <a:off x="4985739" y="4560372"/>
            <a:ext cx="303511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FFFFFF"/>
                </a:solidFill>
                <a:latin typeface="MiSans"/>
                <a:ea typeface="MiSans"/>
                <a:cs typeface="MiSans"/>
                <a:sym typeface="MiSans"/>
              </a:defRPr>
            </a:lvl1pPr>
          </a:lstStyle>
          <a:p>
            <a:pPr/>
            <a:r>
              <a:t>资源投入与责任分工</a:t>
            </a:r>
          </a:p>
        </p:txBody>
      </p:sp>
      <p:pic>
        <p:nvPicPr>
          <p:cNvPr id="97" name="Image 5" descr="Image 5"/>
          <p:cNvPicPr>
            <a:picLocks noChangeAspect="1"/>
          </p:cNvPicPr>
          <p:nvPr/>
        </p:nvPicPr>
        <p:blipFill>
          <a:blip r:embed="rId2">
            <a:extLst/>
          </a:blip>
          <a:stretch>
            <a:fillRect/>
          </a:stretch>
        </p:blipFill>
        <p:spPr>
          <a:xfrm>
            <a:off x="4469269" y="3780616"/>
            <a:ext cx="723901" cy="1511963"/>
          </a:xfrm>
          <a:prstGeom prst="rect">
            <a:avLst/>
          </a:prstGeom>
          <a:ln w="12700">
            <a:miter lim="400000"/>
          </a:ln>
        </p:spPr>
      </p:pic>
      <p:sp>
        <p:nvSpPr>
          <p:cNvPr id="98" name="Shape 28"/>
          <p:cNvSpPr/>
          <p:nvPr/>
        </p:nvSpPr>
        <p:spPr>
          <a:xfrm>
            <a:off x="8365829" y="4059616"/>
            <a:ext cx="541715" cy="460126"/>
          </a:xfrm>
          <a:prstGeom prst="rect">
            <a:avLst/>
          </a:prstGeom>
          <a:solidFill>
            <a:srgbClr val="000000">
              <a:alpha val="0"/>
            </a:srgbClr>
          </a:solidFill>
          <a:ln w="12700">
            <a:miter lim="400000"/>
          </a:ln>
        </p:spPr>
        <p:txBody>
          <a:bodyPr lIns="45719" rIns="45719"/>
          <a:lstStyle/>
          <a:p>
            <a:pPr/>
          </a:p>
        </p:txBody>
      </p:sp>
      <p:sp>
        <p:nvSpPr>
          <p:cNvPr id="99" name="Text 29"/>
          <p:cNvSpPr txBox="1"/>
          <p:nvPr/>
        </p:nvSpPr>
        <p:spPr>
          <a:xfrm>
            <a:off x="8365829" y="4059616"/>
            <a:ext cx="541715"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2800">
                <a:solidFill>
                  <a:srgbClr val="FFFFFF"/>
                </a:solidFill>
                <a:latin typeface="MiSans"/>
                <a:ea typeface="MiSans"/>
                <a:cs typeface="MiSans"/>
                <a:sym typeface="MiSans"/>
              </a:defRPr>
            </a:lvl1pPr>
          </a:lstStyle>
          <a:p>
            <a:pPr/>
            <a:r>
              <a:t>06</a:t>
            </a:r>
          </a:p>
        </p:txBody>
      </p:sp>
      <p:sp>
        <p:nvSpPr>
          <p:cNvPr id="100" name="Text 30"/>
          <p:cNvSpPr txBox="1"/>
          <p:nvPr/>
        </p:nvSpPr>
        <p:spPr>
          <a:xfrm>
            <a:off x="8365828" y="4560372"/>
            <a:ext cx="303511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FFFFFF"/>
                </a:solidFill>
                <a:latin typeface="MiSans"/>
                <a:ea typeface="MiSans"/>
                <a:cs typeface="MiSans"/>
                <a:sym typeface="MiSans"/>
              </a:defRPr>
            </a:lvl1pPr>
          </a:lstStyle>
          <a:p>
            <a:pPr/>
            <a:r>
              <a:t>数据合规与安全</a:t>
            </a:r>
          </a:p>
        </p:txBody>
      </p:sp>
      <p:pic>
        <p:nvPicPr>
          <p:cNvPr id="101" name="Image 6" descr="Image 6"/>
          <p:cNvPicPr>
            <a:picLocks noChangeAspect="1"/>
          </p:cNvPicPr>
          <p:nvPr/>
        </p:nvPicPr>
        <p:blipFill>
          <a:blip r:embed="rId2">
            <a:extLst/>
          </a:blip>
          <a:stretch>
            <a:fillRect/>
          </a:stretch>
        </p:blipFill>
        <p:spPr>
          <a:xfrm>
            <a:off x="7849359" y="3780616"/>
            <a:ext cx="723901" cy="1511963"/>
          </a:xfrm>
          <a:prstGeom prst="rect">
            <a:avLst/>
          </a:prstGeom>
          <a:ln w="12700">
            <a:miter lim="400000"/>
          </a:ln>
        </p:spPr>
      </p:pic>
      <p:sp>
        <p:nvSpPr>
          <p:cNvPr id="102" name="Text 31"/>
          <p:cNvSpPr txBox="1"/>
          <p:nvPr/>
        </p:nvSpPr>
        <p:spPr>
          <a:xfrm>
            <a:off x="767097" y="941260"/>
            <a:ext cx="3168576"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sz="3600">
                <a:solidFill>
                  <a:srgbClr val="FFFFFF"/>
                </a:solidFill>
                <a:latin typeface="MiSans"/>
                <a:ea typeface="MiSans"/>
                <a:cs typeface="MiSans"/>
                <a:sym typeface="MiSans"/>
              </a:defRPr>
            </a:lvl1pPr>
          </a:lstStyle>
          <a:p>
            <a:pPr/>
            <a:r>
              <a:t>目录</a:t>
            </a:r>
          </a:p>
        </p:txBody>
      </p:sp>
      <p:sp>
        <p:nvSpPr>
          <p:cNvPr id="103" name="Text 32"/>
          <p:cNvSpPr txBox="1"/>
          <p:nvPr/>
        </p:nvSpPr>
        <p:spPr>
          <a:xfrm>
            <a:off x="827415" y="600948"/>
            <a:ext cx="1091646" cy="215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517BDA"/>
                </a:solidFill>
                <a:latin typeface="MiSans"/>
                <a:ea typeface="MiSans"/>
                <a:cs typeface="MiSans"/>
                <a:sym typeface="MiSans"/>
              </a:defRPr>
            </a:lvl1pPr>
          </a:lstStyle>
          <a:p>
            <a:pPr/>
            <a:r>
              <a:t>Contents</a:t>
            </a:r>
          </a:p>
        </p:txBody>
      </p:sp>
      <p:pic>
        <p:nvPicPr>
          <p:cNvPr id="104" name="Image 7" descr="Image 7"/>
          <p:cNvPicPr>
            <a:picLocks noChangeAspect="1"/>
          </p:cNvPicPr>
          <p:nvPr/>
        </p:nvPicPr>
        <p:blipFill>
          <a:blip r:embed="rId3">
            <a:extLst/>
          </a:blip>
          <a:stretch>
            <a:fillRect/>
          </a:stretch>
        </p:blipFill>
        <p:spPr>
          <a:xfrm>
            <a:off x="1995783" y="1395748"/>
            <a:ext cx="355601" cy="304801"/>
          </a:xfrm>
          <a:prstGeom prst="rect">
            <a:avLst/>
          </a:prstGeom>
          <a:ln w="12700">
            <a:miter lim="400000"/>
          </a:ln>
        </p:spPr>
      </p:pic>
      <p:sp>
        <p:nvSpPr>
          <p:cNvPr id="105" name="幻灯片编号"/>
          <p:cNvSpPr txBox="1"/>
          <p:nvPr>
            <p:ph type="sldNum" sz="quarter" idx="2"/>
          </p:nvPr>
        </p:nvSpPr>
        <p:spPr>
          <a:xfrm>
            <a:off x="8610599" y="6289040"/>
            <a:ext cx="127001" cy="13462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7" name="Image 0" descr="Image 0"/>
          <p:cNvPicPr>
            <a:picLocks noChangeAspect="1"/>
          </p:cNvPicPr>
          <p:nvPr/>
        </p:nvPicPr>
        <p:blipFill>
          <a:blip r:embed="rId2">
            <a:extLst/>
          </a:blip>
          <a:stretch>
            <a:fillRect/>
          </a:stretch>
        </p:blipFill>
        <p:spPr>
          <a:xfrm>
            <a:off x="-3178" y="-2"/>
            <a:ext cx="12195179" cy="6866416"/>
          </a:xfrm>
          <a:prstGeom prst="rect">
            <a:avLst/>
          </a:prstGeom>
          <a:ln w="12700">
            <a:miter lim="400000"/>
          </a:ln>
        </p:spPr>
      </p:pic>
      <p:pic>
        <p:nvPicPr>
          <p:cNvPr id="558" name="Image 1" descr="Image 1"/>
          <p:cNvPicPr>
            <a:picLocks noChangeAspect="1"/>
          </p:cNvPicPr>
          <p:nvPr/>
        </p:nvPicPr>
        <p:blipFill>
          <a:blip r:embed="rId3">
            <a:extLst/>
          </a:blip>
          <a:stretch>
            <a:fillRect/>
          </a:stretch>
        </p:blipFill>
        <p:spPr>
          <a:xfrm>
            <a:off x="315542" y="1581380"/>
            <a:ext cx="11608236" cy="2044394"/>
          </a:xfrm>
          <a:prstGeom prst="rect">
            <a:avLst/>
          </a:prstGeom>
          <a:ln w="12700">
            <a:miter lim="400000"/>
          </a:ln>
        </p:spPr>
      </p:pic>
      <p:sp>
        <p:nvSpPr>
          <p:cNvPr id="559"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sp>
        <p:nvSpPr>
          <p:cNvPr id="560"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sp>
        <p:nvSpPr>
          <p:cNvPr id="561" name="Shape 4"/>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sp>
        <p:nvSpPr>
          <p:cNvPr id="562" name="Shape 6"/>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sp>
        <p:nvSpPr>
          <p:cNvPr id="563" name="Text 8"/>
          <p:cNvSpPr txBox="1"/>
          <p:nvPr/>
        </p:nvSpPr>
        <p:spPr>
          <a:xfrm>
            <a:off x="2412629" y="1964285"/>
            <a:ext cx="5268832"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双方协商确定</a:t>
            </a:r>
          </a:p>
        </p:txBody>
      </p:sp>
      <p:sp>
        <p:nvSpPr>
          <p:cNvPr id="564" name="Shape 9"/>
          <p:cNvSpPr/>
          <p:nvPr/>
        </p:nvSpPr>
        <p:spPr>
          <a:xfrm>
            <a:off x="908356" y="2269552"/>
            <a:ext cx="935245" cy="591573"/>
          </a:xfrm>
          <a:prstGeom prst="rect">
            <a:avLst/>
          </a:prstGeom>
          <a:solidFill>
            <a:srgbClr val="000000">
              <a:alpha val="0"/>
            </a:srgbClr>
          </a:solidFill>
          <a:ln w="12700">
            <a:miter lim="400000"/>
          </a:ln>
        </p:spPr>
        <p:txBody>
          <a:bodyPr lIns="45719" rIns="45719"/>
          <a:lstStyle/>
          <a:p>
            <a:pPr/>
          </a:p>
        </p:txBody>
      </p:sp>
      <p:sp>
        <p:nvSpPr>
          <p:cNvPr id="565" name="Text 10"/>
          <p:cNvSpPr txBox="1"/>
          <p:nvPr/>
        </p:nvSpPr>
        <p:spPr>
          <a:xfrm>
            <a:off x="908356" y="2269552"/>
            <a:ext cx="935245"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600">
                <a:solidFill>
                  <a:srgbClr val="FFFFFF"/>
                </a:solidFill>
                <a:latin typeface="MiSans"/>
                <a:ea typeface="MiSans"/>
                <a:cs typeface="MiSans"/>
                <a:sym typeface="MiSans"/>
              </a:defRPr>
            </a:lvl1pPr>
          </a:lstStyle>
          <a:p>
            <a:pPr/>
            <a:r>
              <a:t>01</a:t>
            </a:r>
          </a:p>
        </p:txBody>
      </p:sp>
      <p:sp>
        <p:nvSpPr>
          <p:cNvPr id="566" name="Text 11"/>
          <p:cNvSpPr txBox="1"/>
          <p:nvPr/>
        </p:nvSpPr>
        <p:spPr>
          <a:xfrm>
            <a:off x="2367065" y="2254649"/>
            <a:ext cx="7704780"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II期范围内的资源投入由双方协商确定，根据项目的发展需求和实际情况，制定合理的资源规划。</a:t>
            </a:r>
          </a:p>
        </p:txBody>
      </p:sp>
      <p:pic>
        <p:nvPicPr>
          <p:cNvPr id="567" name="Image 2" descr="Image 2"/>
          <p:cNvPicPr>
            <a:picLocks noChangeAspect="1"/>
          </p:cNvPicPr>
          <p:nvPr/>
        </p:nvPicPr>
        <p:blipFill>
          <a:blip r:embed="rId4">
            <a:extLst/>
          </a:blip>
          <a:stretch>
            <a:fillRect/>
          </a:stretch>
        </p:blipFill>
        <p:spPr>
          <a:xfrm>
            <a:off x="295299" y="3187945"/>
            <a:ext cx="11737700" cy="2062221"/>
          </a:xfrm>
          <a:prstGeom prst="rect">
            <a:avLst/>
          </a:prstGeom>
          <a:ln w="12700">
            <a:miter lim="400000"/>
          </a:ln>
        </p:spPr>
      </p:pic>
      <p:sp>
        <p:nvSpPr>
          <p:cNvPr id="568" name="Text 12"/>
          <p:cNvSpPr txBox="1"/>
          <p:nvPr/>
        </p:nvSpPr>
        <p:spPr>
          <a:xfrm>
            <a:off x="6258295" y="3537591"/>
            <a:ext cx="3663435"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合作模式探讨</a:t>
            </a:r>
          </a:p>
        </p:txBody>
      </p:sp>
      <p:sp>
        <p:nvSpPr>
          <p:cNvPr id="569" name="Text 13"/>
          <p:cNvSpPr txBox="1"/>
          <p:nvPr/>
        </p:nvSpPr>
        <p:spPr>
          <a:xfrm>
            <a:off x="2193499" y="3827955"/>
            <a:ext cx="7704780"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展望与小X宝社区的长期合作关系，持续推动项目的组织化和规范合规运营，实现双方的共同发展和项目的持续进步。</a:t>
            </a:r>
          </a:p>
        </p:txBody>
      </p:sp>
      <p:sp>
        <p:nvSpPr>
          <p:cNvPr id="570" name="Shape 14"/>
          <p:cNvSpPr/>
          <p:nvPr/>
        </p:nvSpPr>
        <p:spPr>
          <a:xfrm>
            <a:off x="10419352" y="3889702"/>
            <a:ext cx="851695" cy="591573"/>
          </a:xfrm>
          <a:prstGeom prst="rect">
            <a:avLst/>
          </a:prstGeom>
          <a:solidFill>
            <a:srgbClr val="000000">
              <a:alpha val="0"/>
            </a:srgbClr>
          </a:solidFill>
          <a:ln w="12700">
            <a:miter lim="400000"/>
          </a:ln>
        </p:spPr>
        <p:txBody>
          <a:bodyPr lIns="45719" rIns="45719"/>
          <a:lstStyle/>
          <a:p>
            <a:pPr/>
          </a:p>
        </p:txBody>
      </p:sp>
      <p:sp>
        <p:nvSpPr>
          <p:cNvPr id="571" name="Text 15"/>
          <p:cNvSpPr txBox="1"/>
          <p:nvPr/>
        </p:nvSpPr>
        <p:spPr>
          <a:xfrm>
            <a:off x="10419352" y="3889702"/>
            <a:ext cx="851695"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600">
                <a:solidFill>
                  <a:srgbClr val="FFFFFF"/>
                </a:solidFill>
                <a:latin typeface="MiSans"/>
                <a:ea typeface="MiSans"/>
                <a:cs typeface="MiSans"/>
                <a:sym typeface="MiSans"/>
              </a:defRPr>
            </a:lvl1pPr>
          </a:lstStyle>
          <a:p>
            <a:pPr/>
            <a:r>
              <a:t>02</a:t>
            </a:r>
          </a:p>
        </p:txBody>
      </p:sp>
      <p:sp>
        <p:nvSpPr>
          <p:cNvPr id="572" name="Shape 16"/>
          <p:cNvSpPr/>
          <p:nvPr/>
        </p:nvSpPr>
        <p:spPr>
          <a:xfrm>
            <a:off x="11358881" y="6059761"/>
            <a:ext cx="226535" cy="220416"/>
          </a:xfrm>
          <a:prstGeom prst="rect">
            <a:avLst/>
          </a:prstGeom>
          <a:solidFill>
            <a:srgbClr val="517BDA"/>
          </a:soli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pic>
        <p:nvPicPr>
          <p:cNvPr id="573" name="Image 3" descr="Image 3"/>
          <p:cNvPicPr>
            <a:picLocks noChangeAspect="1"/>
          </p:cNvPicPr>
          <p:nvPr/>
        </p:nvPicPr>
        <p:blipFill>
          <a:blip r:embed="rId3">
            <a:extLst/>
          </a:blip>
          <a:stretch>
            <a:fillRect/>
          </a:stretch>
        </p:blipFill>
        <p:spPr>
          <a:xfrm>
            <a:off x="315542" y="4745204"/>
            <a:ext cx="11608236" cy="2044394"/>
          </a:xfrm>
          <a:prstGeom prst="rect">
            <a:avLst/>
          </a:prstGeom>
          <a:ln w="12700">
            <a:miter lim="400000"/>
          </a:ln>
        </p:spPr>
      </p:pic>
      <p:sp>
        <p:nvSpPr>
          <p:cNvPr id="574" name="Text 18"/>
          <p:cNvSpPr txBox="1"/>
          <p:nvPr/>
        </p:nvSpPr>
        <p:spPr>
          <a:xfrm>
            <a:off x="2412629" y="5109821"/>
            <a:ext cx="5268832"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长期合作展望</a:t>
            </a:r>
          </a:p>
        </p:txBody>
      </p:sp>
      <p:sp>
        <p:nvSpPr>
          <p:cNvPr id="575" name="Shape 19"/>
          <p:cNvSpPr/>
          <p:nvPr/>
        </p:nvSpPr>
        <p:spPr>
          <a:xfrm>
            <a:off x="919012" y="5440031"/>
            <a:ext cx="913933" cy="591573"/>
          </a:xfrm>
          <a:prstGeom prst="rect">
            <a:avLst/>
          </a:prstGeom>
          <a:solidFill>
            <a:srgbClr val="000000">
              <a:alpha val="0"/>
            </a:srgbClr>
          </a:solidFill>
          <a:ln w="12700">
            <a:miter lim="400000"/>
          </a:ln>
        </p:spPr>
        <p:txBody>
          <a:bodyPr lIns="45719" rIns="45719"/>
          <a:lstStyle/>
          <a:p>
            <a:pPr/>
          </a:p>
        </p:txBody>
      </p:sp>
      <p:sp>
        <p:nvSpPr>
          <p:cNvPr id="576" name="Text 20"/>
          <p:cNvSpPr txBox="1"/>
          <p:nvPr/>
        </p:nvSpPr>
        <p:spPr>
          <a:xfrm>
            <a:off x="919012" y="5440031"/>
            <a:ext cx="913933"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600">
                <a:solidFill>
                  <a:srgbClr val="FFFFFF"/>
                </a:solidFill>
                <a:latin typeface="MiSans"/>
                <a:ea typeface="MiSans"/>
                <a:cs typeface="MiSans"/>
                <a:sym typeface="MiSans"/>
              </a:defRPr>
            </a:lvl1pPr>
          </a:lstStyle>
          <a:p>
            <a:pPr/>
            <a:r>
              <a:t>03</a:t>
            </a:r>
          </a:p>
        </p:txBody>
      </p:sp>
      <p:sp>
        <p:nvSpPr>
          <p:cNvPr id="577" name="Text 21"/>
          <p:cNvSpPr txBox="1"/>
          <p:nvPr/>
        </p:nvSpPr>
        <p:spPr>
          <a:xfrm>
            <a:off x="2367065" y="5400185"/>
            <a:ext cx="7704780"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探讨II期的合作模式，包括是否组建团队接手或继续与社区配合，由社区协助II期资源规划，确保项目的长期稳定发展。</a:t>
            </a:r>
          </a:p>
        </p:txBody>
      </p:sp>
      <p:sp>
        <p:nvSpPr>
          <p:cNvPr id="578" name="Text 22"/>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II期资源规划</a:t>
            </a:r>
          </a:p>
        </p:txBody>
      </p:sp>
      <p:pic>
        <p:nvPicPr>
          <p:cNvPr id="579" name="Image 4" descr="Image 4"/>
          <p:cNvPicPr>
            <a:picLocks noChangeAspect="1"/>
          </p:cNvPicPr>
          <p:nvPr/>
        </p:nvPicPr>
        <p:blipFill>
          <a:blip r:embed="rId5">
            <a:extLst/>
          </a:blip>
          <a:stretch>
            <a:fillRect/>
          </a:stretch>
        </p:blipFill>
        <p:spPr>
          <a:xfrm>
            <a:off x="662882" y="495145"/>
            <a:ext cx="1371601" cy="304801"/>
          </a:xfrm>
          <a:prstGeom prst="rect">
            <a:avLst/>
          </a:prstGeom>
          <a:ln w="12700">
            <a:miter lim="400000"/>
          </a:ln>
        </p:spPr>
      </p:pic>
      <p:sp>
        <p:nvSpPr>
          <p:cNvPr id="580"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2" name="Image 0" descr="Image 0"/>
          <p:cNvPicPr>
            <a:picLocks noChangeAspect="1"/>
          </p:cNvPicPr>
          <p:nvPr/>
        </p:nvPicPr>
        <p:blipFill>
          <a:blip r:embed="rId2">
            <a:extLst/>
          </a:blip>
          <a:stretch>
            <a:fillRect/>
          </a:stretch>
        </p:blipFill>
        <p:spPr>
          <a:xfrm>
            <a:off x="0" y="3425"/>
            <a:ext cx="12192000" cy="6864627"/>
          </a:xfrm>
          <a:prstGeom prst="rect">
            <a:avLst/>
          </a:prstGeom>
          <a:ln w="12700">
            <a:miter lim="400000"/>
          </a:ln>
        </p:spPr>
      </p:pic>
      <p:sp>
        <p:nvSpPr>
          <p:cNvPr id="583" name="Text 0"/>
          <p:cNvSpPr txBox="1"/>
          <p:nvPr/>
        </p:nvSpPr>
        <p:spPr>
          <a:xfrm>
            <a:off x="4119359" y="3709830"/>
            <a:ext cx="383201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3200">
                <a:solidFill>
                  <a:srgbClr val="FFFFFF"/>
                </a:solidFill>
                <a:latin typeface="MiSans"/>
                <a:ea typeface="MiSans"/>
                <a:cs typeface="MiSans"/>
                <a:sym typeface="MiSans"/>
              </a:defRPr>
            </a:lvl1pPr>
          </a:lstStyle>
          <a:p>
            <a:pPr/>
            <a:r>
              <a:t>数据合规与安全</a:t>
            </a:r>
          </a:p>
        </p:txBody>
      </p:sp>
      <p:pic>
        <p:nvPicPr>
          <p:cNvPr id="584" name="Image 1" descr="Image 1"/>
          <p:cNvPicPr>
            <a:picLocks noChangeAspect="1"/>
          </p:cNvPicPr>
          <p:nvPr/>
        </p:nvPicPr>
        <p:blipFill>
          <a:blip r:embed="rId3">
            <a:extLst/>
          </a:blip>
          <a:stretch>
            <a:fillRect/>
          </a:stretch>
        </p:blipFill>
        <p:spPr>
          <a:xfrm>
            <a:off x="625604" y="467336"/>
            <a:ext cx="1770501" cy="352407"/>
          </a:xfrm>
          <a:prstGeom prst="rect">
            <a:avLst/>
          </a:prstGeom>
          <a:ln w="12700">
            <a:miter lim="400000"/>
          </a:ln>
        </p:spPr>
      </p:pic>
      <p:sp>
        <p:nvSpPr>
          <p:cNvPr id="585" name="Shape 1"/>
          <p:cNvSpPr/>
          <p:nvPr/>
        </p:nvSpPr>
        <p:spPr>
          <a:xfrm>
            <a:off x="779721" y="6270738"/>
            <a:ext cx="1" cy="125951"/>
          </a:xfrm>
          <a:prstGeom prst="line">
            <a:avLst/>
          </a:prstGeom>
          <a:ln w="12700">
            <a:solidFill>
              <a:srgbClr val="FFFFFF"/>
            </a:solidFill>
          </a:ln>
        </p:spPr>
        <p:txBody>
          <a:bodyPr lIns="45719" rIns="45719"/>
          <a:lstStyle/>
          <a:p>
            <a:pPr/>
          </a:p>
        </p:txBody>
      </p:sp>
      <p:sp>
        <p:nvSpPr>
          <p:cNvPr id="586" name="Shape 2"/>
          <p:cNvSpPr/>
          <p:nvPr/>
        </p:nvSpPr>
        <p:spPr>
          <a:xfrm>
            <a:off x="867722" y="6270738"/>
            <a:ext cx="1" cy="125951"/>
          </a:xfrm>
          <a:prstGeom prst="line">
            <a:avLst/>
          </a:prstGeom>
          <a:ln w="12700">
            <a:solidFill>
              <a:srgbClr val="FFFFFF"/>
            </a:solidFill>
          </a:ln>
        </p:spPr>
        <p:txBody>
          <a:bodyPr lIns="45719" rIns="45719"/>
          <a:lstStyle/>
          <a:p>
            <a:pPr/>
          </a:p>
        </p:txBody>
      </p:sp>
      <p:sp>
        <p:nvSpPr>
          <p:cNvPr id="587" name="Shape 3"/>
          <p:cNvSpPr/>
          <p:nvPr/>
        </p:nvSpPr>
        <p:spPr>
          <a:xfrm>
            <a:off x="955721" y="6166356"/>
            <a:ext cx="1" cy="220415"/>
          </a:xfrm>
          <a:prstGeom prst="line">
            <a:avLst/>
          </a:prstGeom>
          <a:ln w="12700">
            <a:solidFill>
              <a:srgbClr val="FFFFFF"/>
            </a:solidFill>
          </a:ln>
        </p:spPr>
        <p:txBody>
          <a:bodyPr lIns="45719" rIns="45719"/>
          <a:lstStyle/>
          <a:p>
            <a:pPr/>
          </a:p>
        </p:txBody>
      </p:sp>
      <p:sp>
        <p:nvSpPr>
          <p:cNvPr id="588" name="Shape 4"/>
          <p:cNvSpPr/>
          <p:nvPr/>
        </p:nvSpPr>
        <p:spPr>
          <a:xfrm>
            <a:off x="1043722" y="6270738"/>
            <a:ext cx="1" cy="125951"/>
          </a:xfrm>
          <a:prstGeom prst="line">
            <a:avLst/>
          </a:prstGeom>
          <a:ln w="12700">
            <a:solidFill>
              <a:srgbClr val="FFFFFF"/>
            </a:solidFill>
          </a:ln>
        </p:spPr>
        <p:txBody>
          <a:bodyPr lIns="45719" rIns="45719"/>
          <a:lstStyle/>
          <a:p>
            <a:pPr/>
          </a:p>
        </p:txBody>
      </p:sp>
      <p:sp>
        <p:nvSpPr>
          <p:cNvPr id="589" name="Shape 5"/>
          <p:cNvSpPr/>
          <p:nvPr/>
        </p:nvSpPr>
        <p:spPr>
          <a:xfrm>
            <a:off x="1131722" y="6270738"/>
            <a:ext cx="1" cy="125951"/>
          </a:xfrm>
          <a:prstGeom prst="line">
            <a:avLst/>
          </a:prstGeom>
          <a:ln w="12700">
            <a:solidFill>
              <a:srgbClr val="FFFFFF"/>
            </a:solidFill>
          </a:ln>
        </p:spPr>
        <p:txBody>
          <a:bodyPr lIns="45719" rIns="45719"/>
          <a:lstStyle/>
          <a:p>
            <a:pPr/>
          </a:p>
        </p:txBody>
      </p:sp>
      <p:sp>
        <p:nvSpPr>
          <p:cNvPr id="590" name="Shape 6"/>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591" name="Shape 8"/>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592" name="Shape 10"/>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593" name="Shape 12"/>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pic>
        <p:nvPicPr>
          <p:cNvPr id="594" name="Image 2" descr="Image 2"/>
          <p:cNvPicPr>
            <a:picLocks noChangeAspect="1"/>
          </p:cNvPicPr>
          <p:nvPr/>
        </p:nvPicPr>
        <p:blipFill>
          <a:blip r:embed="rId4">
            <a:extLst/>
          </a:blip>
          <a:stretch>
            <a:fillRect/>
          </a:stretch>
        </p:blipFill>
        <p:spPr>
          <a:xfrm>
            <a:off x="4267198" y="3446152"/>
            <a:ext cx="3657601" cy="12701"/>
          </a:xfrm>
          <a:prstGeom prst="rect">
            <a:avLst/>
          </a:prstGeom>
          <a:ln w="12700">
            <a:miter lim="400000"/>
          </a:ln>
        </p:spPr>
      </p:pic>
      <p:sp>
        <p:nvSpPr>
          <p:cNvPr id="595" name="Shape 14"/>
          <p:cNvSpPr/>
          <p:nvPr/>
        </p:nvSpPr>
        <p:spPr>
          <a:xfrm>
            <a:off x="4893309" y="1477010"/>
            <a:ext cx="2284096" cy="2335530"/>
          </a:xfrm>
          <a:prstGeom prst="rect">
            <a:avLst/>
          </a:prstGeom>
          <a:solidFill>
            <a:srgbClr val="000000">
              <a:alpha val="0"/>
            </a:srgbClr>
          </a:solidFill>
          <a:ln w="12700">
            <a:miter lim="400000"/>
          </a:ln>
        </p:spPr>
        <p:txBody>
          <a:bodyPr lIns="45719" rIns="45719"/>
          <a:lstStyle/>
          <a:p>
            <a:pPr/>
          </a:p>
        </p:txBody>
      </p:sp>
      <p:sp>
        <p:nvSpPr>
          <p:cNvPr id="596" name="Text 15"/>
          <p:cNvSpPr txBox="1"/>
          <p:nvPr/>
        </p:nvSpPr>
        <p:spPr>
          <a:xfrm>
            <a:off x="4893309" y="1477010"/>
            <a:ext cx="2284096" cy="2451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13800">
                <a:gradFill flip="none" rotWithShape="1">
                  <a:gsLst>
                    <a:gs pos="28000">
                      <a:srgbClr val="FFFFFF">
                        <a:alpha val="61000"/>
                      </a:srgbClr>
                    </a:gs>
                    <a:gs pos="78000">
                      <a:srgbClr val="FFFFFF"/>
                    </a:gs>
                  </a:gsLst>
                  <a:path path="circle">
                    <a:fillToRect l="37721" t="-19636" r="62278" b="119636"/>
                  </a:path>
                </a:gradFill>
                <a:latin typeface="PingFang SC Medium"/>
                <a:ea typeface="PingFang SC Medium"/>
                <a:cs typeface="PingFang SC Medium"/>
                <a:sym typeface="PingFang SC Medium"/>
              </a:defRPr>
            </a:lvl1pPr>
          </a:lstStyle>
          <a:p>
            <a:pPr/>
            <a:r>
              <a:t>06</a:t>
            </a:r>
          </a:p>
        </p:txBody>
      </p:sp>
      <p:sp>
        <p:nvSpPr>
          <p:cNvPr id="597"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9" name="Image 0" descr="Image 0"/>
          <p:cNvPicPr>
            <a:picLocks noChangeAspect="1"/>
          </p:cNvPicPr>
          <p:nvPr/>
        </p:nvPicPr>
        <p:blipFill>
          <a:blip r:embed="rId2">
            <a:extLst/>
          </a:blip>
          <a:stretch>
            <a:fillRect/>
          </a:stretch>
        </p:blipFill>
        <p:spPr>
          <a:xfrm>
            <a:off x="1438905" y="3530641"/>
            <a:ext cx="1219201" cy="1193801"/>
          </a:xfrm>
          <a:prstGeom prst="rect">
            <a:avLst/>
          </a:prstGeom>
          <a:ln w="12700">
            <a:miter lim="400000"/>
          </a:ln>
        </p:spPr>
      </p:pic>
      <p:pic>
        <p:nvPicPr>
          <p:cNvPr id="600" name="Image 2" descr="Image 2"/>
          <p:cNvPicPr>
            <a:picLocks noChangeAspect="1"/>
          </p:cNvPicPr>
          <p:nvPr/>
        </p:nvPicPr>
        <p:blipFill>
          <a:blip r:embed="rId3">
            <a:extLst/>
          </a:blip>
          <a:stretch>
            <a:fillRect/>
          </a:stretch>
        </p:blipFill>
        <p:spPr>
          <a:xfrm>
            <a:off x="1583028" y="3352308"/>
            <a:ext cx="9345843" cy="1475660"/>
          </a:xfrm>
          <a:prstGeom prst="rect">
            <a:avLst/>
          </a:prstGeom>
          <a:ln w="12700">
            <a:miter lim="400000"/>
          </a:ln>
        </p:spPr>
      </p:pic>
      <p:sp>
        <p:nvSpPr>
          <p:cNvPr id="601"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sp>
        <p:nvSpPr>
          <p:cNvPr id="602"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pic>
        <p:nvPicPr>
          <p:cNvPr id="603" name="Image 3" descr="Image 3"/>
          <p:cNvPicPr>
            <a:picLocks noChangeAspect="1"/>
          </p:cNvPicPr>
          <p:nvPr/>
        </p:nvPicPr>
        <p:blipFill>
          <a:blip r:embed="rId3">
            <a:extLst/>
          </a:blip>
          <a:stretch>
            <a:fillRect/>
          </a:stretch>
        </p:blipFill>
        <p:spPr>
          <a:xfrm>
            <a:off x="650341" y="1758450"/>
            <a:ext cx="9345842" cy="1475660"/>
          </a:xfrm>
          <a:prstGeom prst="rect">
            <a:avLst/>
          </a:prstGeom>
          <a:ln w="12700">
            <a:miter lim="400000"/>
          </a:ln>
        </p:spPr>
      </p:pic>
      <p:pic>
        <p:nvPicPr>
          <p:cNvPr id="604" name="Image 4" descr="Image 4"/>
          <p:cNvPicPr>
            <a:picLocks noChangeAspect="1"/>
          </p:cNvPicPr>
          <p:nvPr/>
        </p:nvPicPr>
        <p:blipFill>
          <a:blip r:embed="rId3">
            <a:extLst/>
          </a:blip>
          <a:stretch>
            <a:fillRect/>
          </a:stretch>
        </p:blipFill>
        <p:spPr>
          <a:xfrm>
            <a:off x="2918053" y="4953210"/>
            <a:ext cx="9345842" cy="1475660"/>
          </a:xfrm>
          <a:prstGeom prst="rect">
            <a:avLst/>
          </a:prstGeom>
          <a:ln w="12700">
            <a:miter lim="400000"/>
          </a:ln>
        </p:spPr>
      </p:pic>
      <p:sp>
        <p:nvSpPr>
          <p:cNvPr id="605" name="Shape 4"/>
          <p:cNvSpPr/>
          <p:nvPr/>
        </p:nvSpPr>
        <p:spPr>
          <a:xfrm>
            <a:off x="3071467" y="5410560"/>
            <a:ext cx="637959" cy="637957"/>
          </a:xfrm>
          <a:prstGeom prst="ellipse">
            <a:avLst/>
          </a:prstGeom>
          <a:gradFill>
            <a:gsLst>
              <a:gs pos="10000">
                <a:srgbClr val="30B0FE">
                  <a:alpha val="76000"/>
                </a:srgbClr>
              </a:gs>
              <a:gs pos="56000">
                <a:srgbClr val="5684E9"/>
              </a:gs>
              <a:gs pos="100000">
                <a:srgbClr val="014BB5"/>
              </a:gs>
            </a:gsLst>
            <a:lin ang="2700000"/>
          </a:gradFill>
          <a:ln w="12700">
            <a:miter lim="400000"/>
          </a:ln>
          <a:effectLst>
            <a:outerShdw sx="100000" sy="100000" kx="0" ky="0" algn="b" rotWithShape="0" blurRad="292100" dist="50607" dir="2700000">
              <a:srgbClr val="5684E9">
                <a:alpha val="96078"/>
              </a:srgbClr>
            </a:outerShdw>
          </a:effectLst>
        </p:spPr>
        <p:txBody>
          <a:bodyPr lIns="45719" rIns="45719"/>
          <a:lstStyle/>
          <a:p>
            <a:pPr/>
          </a:p>
        </p:txBody>
      </p:sp>
      <p:sp>
        <p:nvSpPr>
          <p:cNvPr id="606" name="Shape 6"/>
          <p:cNvSpPr/>
          <p:nvPr/>
        </p:nvSpPr>
        <p:spPr>
          <a:xfrm>
            <a:off x="797767" y="2160937"/>
            <a:ext cx="637959" cy="637957"/>
          </a:xfrm>
          <a:prstGeom prst="ellipse">
            <a:avLst/>
          </a:prstGeom>
          <a:gradFill>
            <a:gsLst>
              <a:gs pos="10000">
                <a:srgbClr val="30B0FE">
                  <a:alpha val="76000"/>
                </a:srgbClr>
              </a:gs>
              <a:gs pos="56000">
                <a:srgbClr val="5684E9"/>
              </a:gs>
              <a:gs pos="100000">
                <a:srgbClr val="014BB5"/>
              </a:gs>
            </a:gsLst>
            <a:lin ang="2700000"/>
          </a:gradFill>
          <a:ln w="12700">
            <a:miter lim="400000"/>
          </a:ln>
          <a:effectLst>
            <a:outerShdw sx="100000" sy="100000" kx="0" ky="0" algn="b" rotWithShape="0" blurRad="292100" dist="50607" dir="2700000">
              <a:srgbClr val="5684E9">
                <a:alpha val="96078"/>
              </a:srgbClr>
            </a:outerShdw>
          </a:effectLst>
        </p:spPr>
        <p:txBody>
          <a:bodyPr lIns="45719" rIns="45719"/>
          <a:lstStyle/>
          <a:p>
            <a:pPr/>
          </a:p>
        </p:txBody>
      </p:sp>
      <p:sp>
        <p:nvSpPr>
          <p:cNvPr id="607" name="Shape 8"/>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sp>
        <p:nvSpPr>
          <p:cNvPr id="608" name="Shape 10"/>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sp>
        <p:nvSpPr>
          <p:cNvPr id="609" name="Text 12"/>
          <p:cNvSpPr txBox="1"/>
          <p:nvPr/>
        </p:nvSpPr>
        <p:spPr>
          <a:xfrm>
            <a:off x="1599543" y="1897632"/>
            <a:ext cx="5268832"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数据使用规范</a:t>
            </a:r>
          </a:p>
        </p:txBody>
      </p:sp>
      <p:sp>
        <p:nvSpPr>
          <p:cNvPr id="610" name="Text 13"/>
          <p:cNvSpPr txBox="1"/>
          <p:nvPr/>
        </p:nvSpPr>
        <p:spPr>
          <a:xfrm>
            <a:off x="1553979" y="2174549"/>
            <a:ext cx="7704780"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数据不得用于商业引流和变现，交易行为，违规使用方需承担全部法律责任，确保数据的合法合规使用。</a:t>
            </a:r>
          </a:p>
        </p:txBody>
      </p:sp>
      <p:sp>
        <p:nvSpPr>
          <p:cNvPr id="611" name="Shape 14"/>
          <p:cNvSpPr/>
          <p:nvPr/>
        </p:nvSpPr>
        <p:spPr>
          <a:xfrm>
            <a:off x="784198" y="2334190"/>
            <a:ext cx="665095" cy="295788"/>
          </a:xfrm>
          <a:prstGeom prst="rect">
            <a:avLst/>
          </a:prstGeom>
          <a:solidFill>
            <a:srgbClr val="000000">
              <a:alpha val="0"/>
            </a:srgbClr>
          </a:solidFill>
          <a:ln w="12700">
            <a:miter lim="400000"/>
          </a:ln>
        </p:spPr>
        <p:txBody>
          <a:bodyPr lIns="45719" rIns="45719"/>
          <a:lstStyle/>
          <a:p>
            <a:pPr/>
          </a:p>
        </p:txBody>
      </p:sp>
      <p:sp>
        <p:nvSpPr>
          <p:cNvPr id="612" name="Text 15"/>
          <p:cNvSpPr txBox="1"/>
          <p:nvPr/>
        </p:nvSpPr>
        <p:spPr>
          <a:xfrm>
            <a:off x="784198" y="2334190"/>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01</a:t>
            </a:r>
          </a:p>
        </p:txBody>
      </p:sp>
      <p:sp>
        <p:nvSpPr>
          <p:cNvPr id="613" name="Text 16"/>
          <p:cNvSpPr txBox="1"/>
          <p:nvPr/>
        </p:nvSpPr>
        <p:spPr>
          <a:xfrm>
            <a:off x="2552032" y="3469994"/>
            <a:ext cx="4868493"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数据安全责任</a:t>
            </a:r>
          </a:p>
        </p:txBody>
      </p:sp>
      <p:sp>
        <p:nvSpPr>
          <p:cNvPr id="614" name="Text 17"/>
          <p:cNvSpPr txBox="1"/>
          <p:nvPr/>
        </p:nvSpPr>
        <p:spPr>
          <a:xfrm>
            <a:off x="2506469" y="3746910"/>
            <a:ext cx="7704780"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执行中所有成员需遵守数据法规，避免对患者和用户个人隐私数据的采集和不当应用，相关数据安全责任由个人承担。</a:t>
            </a:r>
          </a:p>
        </p:txBody>
      </p:sp>
      <p:sp>
        <p:nvSpPr>
          <p:cNvPr id="615" name="Shape 18"/>
          <p:cNvSpPr/>
          <p:nvPr/>
        </p:nvSpPr>
        <p:spPr>
          <a:xfrm>
            <a:off x="1738632" y="3754794"/>
            <a:ext cx="637959" cy="637957"/>
          </a:xfrm>
          <a:prstGeom prst="ellipse">
            <a:avLst/>
          </a:prstGeom>
          <a:gradFill>
            <a:gsLst>
              <a:gs pos="10000">
                <a:srgbClr val="30B0FE">
                  <a:alpha val="76000"/>
                </a:srgbClr>
              </a:gs>
              <a:gs pos="56000">
                <a:srgbClr val="5684E9"/>
              </a:gs>
              <a:gs pos="100000">
                <a:srgbClr val="014BB5"/>
              </a:gs>
            </a:gsLst>
            <a:lin ang="2700000"/>
          </a:gradFill>
          <a:ln w="12700">
            <a:miter lim="400000"/>
          </a:ln>
          <a:effectLst>
            <a:outerShdw sx="100000" sy="100000" kx="0" ky="0" algn="b" rotWithShape="0" blurRad="292100" dist="50607" dir="2700000">
              <a:srgbClr val="5684E9">
                <a:alpha val="96078"/>
              </a:srgbClr>
            </a:outerShdw>
          </a:effectLst>
        </p:spPr>
        <p:txBody>
          <a:bodyPr lIns="45719" rIns="45719"/>
          <a:lstStyle/>
          <a:p>
            <a:pPr/>
          </a:p>
        </p:txBody>
      </p:sp>
      <p:sp>
        <p:nvSpPr>
          <p:cNvPr id="616" name="Shape 20"/>
          <p:cNvSpPr/>
          <p:nvPr/>
        </p:nvSpPr>
        <p:spPr>
          <a:xfrm>
            <a:off x="1725064" y="3918275"/>
            <a:ext cx="665095" cy="295788"/>
          </a:xfrm>
          <a:prstGeom prst="rect">
            <a:avLst/>
          </a:prstGeom>
          <a:solidFill>
            <a:srgbClr val="000000">
              <a:alpha val="0"/>
            </a:srgbClr>
          </a:solidFill>
          <a:ln w="12700">
            <a:miter lim="400000"/>
          </a:ln>
        </p:spPr>
        <p:txBody>
          <a:bodyPr lIns="45719" rIns="45719"/>
          <a:lstStyle/>
          <a:p>
            <a:pPr/>
          </a:p>
        </p:txBody>
      </p:sp>
      <p:sp>
        <p:nvSpPr>
          <p:cNvPr id="617" name="Text 21"/>
          <p:cNvSpPr txBox="1"/>
          <p:nvPr/>
        </p:nvSpPr>
        <p:spPr>
          <a:xfrm>
            <a:off x="1725064" y="3918275"/>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02</a:t>
            </a:r>
          </a:p>
        </p:txBody>
      </p:sp>
      <p:sp>
        <p:nvSpPr>
          <p:cNvPr id="618" name="Text 22"/>
          <p:cNvSpPr txBox="1"/>
          <p:nvPr/>
        </p:nvSpPr>
        <p:spPr>
          <a:xfrm>
            <a:off x="3882680" y="5122550"/>
            <a:ext cx="4563693"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数据采集限制</a:t>
            </a:r>
          </a:p>
        </p:txBody>
      </p:sp>
      <p:sp>
        <p:nvSpPr>
          <p:cNvPr id="619" name="Text 23"/>
          <p:cNvSpPr txBox="1"/>
          <p:nvPr/>
        </p:nvSpPr>
        <p:spPr>
          <a:xfrm>
            <a:off x="3837116" y="5399466"/>
            <a:ext cx="7629226"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按照社区规定，不采集个人身份数据及病人隐私数据，确保数据的合规使用，保护患者的隐私和权益。</a:t>
            </a:r>
          </a:p>
        </p:txBody>
      </p:sp>
      <p:sp>
        <p:nvSpPr>
          <p:cNvPr id="620" name="Shape 24"/>
          <p:cNvSpPr/>
          <p:nvPr/>
        </p:nvSpPr>
        <p:spPr>
          <a:xfrm>
            <a:off x="3057899" y="5570832"/>
            <a:ext cx="665095" cy="295788"/>
          </a:xfrm>
          <a:prstGeom prst="rect">
            <a:avLst/>
          </a:prstGeom>
          <a:solidFill>
            <a:srgbClr val="000000">
              <a:alpha val="0"/>
            </a:srgbClr>
          </a:solidFill>
          <a:ln w="12700">
            <a:miter lim="400000"/>
          </a:ln>
        </p:spPr>
        <p:txBody>
          <a:bodyPr lIns="45719" rIns="45719"/>
          <a:lstStyle/>
          <a:p>
            <a:pPr/>
          </a:p>
        </p:txBody>
      </p:sp>
      <p:sp>
        <p:nvSpPr>
          <p:cNvPr id="621" name="Text 25"/>
          <p:cNvSpPr txBox="1"/>
          <p:nvPr/>
        </p:nvSpPr>
        <p:spPr>
          <a:xfrm>
            <a:off x="3057899" y="5570832"/>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03</a:t>
            </a:r>
          </a:p>
        </p:txBody>
      </p:sp>
      <p:sp>
        <p:nvSpPr>
          <p:cNvPr id="622" name="Text 26"/>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数据合规要求</a:t>
            </a:r>
          </a:p>
        </p:txBody>
      </p:sp>
      <p:pic>
        <p:nvPicPr>
          <p:cNvPr id="623" name="Image 5" descr="Image 5"/>
          <p:cNvPicPr>
            <a:picLocks noChangeAspect="1"/>
          </p:cNvPicPr>
          <p:nvPr/>
        </p:nvPicPr>
        <p:blipFill>
          <a:blip r:embed="rId4">
            <a:extLst/>
          </a:blip>
          <a:stretch>
            <a:fillRect/>
          </a:stretch>
        </p:blipFill>
        <p:spPr>
          <a:xfrm>
            <a:off x="662882" y="495145"/>
            <a:ext cx="1371601" cy="304801"/>
          </a:xfrm>
          <a:prstGeom prst="rect">
            <a:avLst/>
          </a:prstGeom>
          <a:ln w="12700">
            <a:miter lim="400000"/>
          </a:ln>
        </p:spPr>
      </p:pic>
      <p:sp>
        <p:nvSpPr>
          <p:cNvPr id="624"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6" name="Image 0" descr="Image 0"/>
          <p:cNvPicPr>
            <a:picLocks noChangeAspect="1"/>
          </p:cNvPicPr>
          <p:nvPr/>
        </p:nvPicPr>
        <p:blipFill>
          <a:blip r:embed="rId2">
            <a:extLst/>
          </a:blip>
          <a:stretch>
            <a:fillRect/>
          </a:stretch>
        </p:blipFill>
        <p:spPr>
          <a:xfrm>
            <a:off x="-3178" y="-2"/>
            <a:ext cx="12195179" cy="6866416"/>
          </a:xfrm>
          <a:prstGeom prst="rect">
            <a:avLst/>
          </a:prstGeom>
          <a:ln w="12700">
            <a:miter lim="400000"/>
          </a:ln>
        </p:spPr>
      </p:pic>
      <p:sp>
        <p:nvSpPr>
          <p:cNvPr id="627"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sp>
        <p:nvSpPr>
          <p:cNvPr id="628"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sp>
        <p:nvSpPr>
          <p:cNvPr id="629" name="Shape 4"/>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sp>
        <p:nvSpPr>
          <p:cNvPr id="630" name="Shape 6"/>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sp>
        <p:nvSpPr>
          <p:cNvPr id="631" name="Shape 8"/>
          <p:cNvSpPr/>
          <p:nvPr/>
        </p:nvSpPr>
        <p:spPr>
          <a:xfrm>
            <a:off x="655894" y="1926101"/>
            <a:ext cx="3330406" cy="3740838"/>
          </a:xfrm>
          <a:prstGeom prst="rect">
            <a:avLst/>
          </a:prstGeom>
          <a:solidFill>
            <a:srgbClr val="FFFFFF">
              <a:alpha val="8235"/>
            </a:srgbClr>
          </a:solidFill>
          <a:ln w="12700">
            <a:miter lim="400000"/>
          </a:ln>
        </p:spPr>
        <p:txBody>
          <a:bodyPr lIns="45719" rIns="45719"/>
          <a:lstStyle/>
          <a:p>
            <a:pPr/>
          </a:p>
        </p:txBody>
      </p:sp>
      <p:sp>
        <p:nvSpPr>
          <p:cNvPr id="632" name="Text 10"/>
          <p:cNvSpPr txBox="1"/>
          <p:nvPr/>
        </p:nvSpPr>
        <p:spPr>
          <a:xfrm>
            <a:off x="957274"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知识库数据来源</a:t>
            </a:r>
          </a:p>
        </p:txBody>
      </p:sp>
      <p:sp>
        <p:nvSpPr>
          <p:cNvPr id="633" name="Shape 11"/>
          <p:cNvSpPr/>
          <p:nvPr/>
        </p:nvSpPr>
        <p:spPr>
          <a:xfrm>
            <a:off x="1539437" y="2006723"/>
            <a:ext cx="1473727" cy="525851"/>
          </a:xfrm>
          <a:prstGeom prst="rect">
            <a:avLst/>
          </a:prstGeom>
          <a:solidFill>
            <a:srgbClr val="000000">
              <a:alpha val="0"/>
            </a:srgbClr>
          </a:solidFill>
          <a:ln w="12700">
            <a:miter lim="400000"/>
          </a:ln>
        </p:spPr>
        <p:txBody>
          <a:bodyPr lIns="45719" rIns="45719"/>
          <a:lstStyle/>
          <a:p>
            <a:pPr/>
          </a:p>
        </p:txBody>
      </p:sp>
      <p:sp>
        <p:nvSpPr>
          <p:cNvPr id="634" name="Text 12"/>
          <p:cNvSpPr txBox="1"/>
          <p:nvPr/>
        </p:nvSpPr>
        <p:spPr>
          <a:xfrm>
            <a:off x="1539437" y="2006723"/>
            <a:ext cx="1473727"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01</a:t>
            </a:r>
          </a:p>
        </p:txBody>
      </p:sp>
      <p:sp>
        <p:nvSpPr>
          <p:cNvPr id="635" name="Text 13"/>
          <p:cNvSpPr txBox="1"/>
          <p:nvPr/>
        </p:nvSpPr>
        <p:spPr>
          <a:xfrm>
            <a:off x="847406" y="3189621"/>
            <a:ext cx="2965923"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知识库来源数据主要包括公开互联网数据、授权可用的专业数据和公益捐赠授权的专业数据，确保数据的合法性和合规性。</a:t>
            </a:r>
          </a:p>
        </p:txBody>
      </p:sp>
      <p:pic>
        <p:nvPicPr>
          <p:cNvPr id="636" name="Image 1" descr="Image 1"/>
          <p:cNvPicPr>
            <a:picLocks noChangeAspect="1"/>
          </p:cNvPicPr>
          <p:nvPr/>
        </p:nvPicPr>
        <p:blipFill>
          <a:blip r:embed="rId3">
            <a:extLst/>
          </a:blip>
          <a:stretch>
            <a:fillRect/>
          </a:stretch>
        </p:blipFill>
        <p:spPr>
          <a:xfrm>
            <a:off x="421988" y="5592002"/>
            <a:ext cx="11036321" cy="1264579"/>
          </a:xfrm>
          <a:prstGeom prst="rect">
            <a:avLst/>
          </a:prstGeom>
          <a:ln w="12700">
            <a:miter lim="400000"/>
          </a:ln>
        </p:spPr>
      </p:pic>
      <p:sp>
        <p:nvSpPr>
          <p:cNvPr id="637" name="Shape 14"/>
          <p:cNvSpPr/>
          <p:nvPr/>
        </p:nvSpPr>
        <p:spPr>
          <a:xfrm>
            <a:off x="4331782" y="1926101"/>
            <a:ext cx="3330405" cy="3740838"/>
          </a:xfrm>
          <a:prstGeom prst="rect">
            <a:avLst/>
          </a:prstGeom>
          <a:solidFill>
            <a:srgbClr val="FFFFFF">
              <a:alpha val="8235"/>
            </a:srgbClr>
          </a:solidFill>
          <a:ln w="12700">
            <a:miter lim="400000"/>
          </a:ln>
        </p:spPr>
        <p:txBody>
          <a:bodyPr lIns="45719" rIns="45719"/>
          <a:lstStyle/>
          <a:p>
            <a:pPr/>
          </a:p>
        </p:txBody>
      </p:sp>
      <p:sp>
        <p:nvSpPr>
          <p:cNvPr id="638" name="Text 16"/>
          <p:cNvSpPr txBox="1"/>
          <p:nvPr/>
        </p:nvSpPr>
        <p:spPr>
          <a:xfrm>
            <a:off x="4633162"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知识产权保护</a:t>
            </a:r>
          </a:p>
        </p:txBody>
      </p:sp>
      <p:sp>
        <p:nvSpPr>
          <p:cNvPr id="639" name="Shape 17"/>
          <p:cNvSpPr/>
          <p:nvPr/>
        </p:nvSpPr>
        <p:spPr>
          <a:xfrm>
            <a:off x="5468380" y="2006723"/>
            <a:ext cx="997956" cy="525851"/>
          </a:xfrm>
          <a:prstGeom prst="rect">
            <a:avLst/>
          </a:prstGeom>
          <a:solidFill>
            <a:srgbClr val="000000">
              <a:alpha val="0"/>
            </a:srgbClr>
          </a:solidFill>
          <a:ln w="12700">
            <a:miter lim="400000"/>
          </a:ln>
        </p:spPr>
        <p:txBody>
          <a:bodyPr lIns="45719" rIns="45719"/>
          <a:lstStyle/>
          <a:p>
            <a:pPr/>
          </a:p>
        </p:txBody>
      </p:sp>
      <p:sp>
        <p:nvSpPr>
          <p:cNvPr id="640" name="Text 18"/>
          <p:cNvSpPr txBox="1"/>
          <p:nvPr/>
        </p:nvSpPr>
        <p:spPr>
          <a:xfrm>
            <a:off x="5468380" y="2006723"/>
            <a:ext cx="997956"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02</a:t>
            </a:r>
          </a:p>
        </p:txBody>
      </p:sp>
      <p:sp>
        <p:nvSpPr>
          <p:cNvPr id="641" name="Text 19"/>
          <p:cNvSpPr txBox="1"/>
          <p:nvPr/>
        </p:nvSpPr>
        <p:spPr>
          <a:xfrm>
            <a:off x="4523295" y="3189621"/>
            <a:ext cx="2965922"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明确知识库数据的知识产权归属，确保数据的合法使用和保护，避免知识产权纠纷，为项目的顺利实施提供保障。</a:t>
            </a:r>
          </a:p>
        </p:txBody>
      </p:sp>
      <p:sp>
        <p:nvSpPr>
          <p:cNvPr id="642" name="Shape 20"/>
          <p:cNvSpPr/>
          <p:nvPr/>
        </p:nvSpPr>
        <p:spPr>
          <a:xfrm>
            <a:off x="8007670" y="1926101"/>
            <a:ext cx="3330405" cy="3740838"/>
          </a:xfrm>
          <a:prstGeom prst="rect">
            <a:avLst/>
          </a:prstGeom>
          <a:solidFill>
            <a:srgbClr val="FFFFFF">
              <a:alpha val="8235"/>
            </a:srgbClr>
          </a:solidFill>
          <a:ln w="12700">
            <a:miter lim="400000"/>
          </a:ln>
        </p:spPr>
        <p:txBody>
          <a:bodyPr lIns="45719" rIns="45719"/>
          <a:lstStyle/>
          <a:p>
            <a:pPr/>
          </a:p>
        </p:txBody>
      </p:sp>
      <p:sp>
        <p:nvSpPr>
          <p:cNvPr id="643" name="Text 22"/>
          <p:cNvSpPr txBox="1"/>
          <p:nvPr/>
        </p:nvSpPr>
        <p:spPr>
          <a:xfrm>
            <a:off x="8309050"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数据资产保护</a:t>
            </a:r>
          </a:p>
        </p:txBody>
      </p:sp>
      <p:sp>
        <p:nvSpPr>
          <p:cNvPr id="644" name="Shape 23"/>
          <p:cNvSpPr/>
          <p:nvPr/>
        </p:nvSpPr>
        <p:spPr>
          <a:xfrm>
            <a:off x="9144268" y="2006723"/>
            <a:ext cx="831961" cy="525851"/>
          </a:xfrm>
          <a:prstGeom prst="rect">
            <a:avLst/>
          </a:prstGeom>
          <a:solidFill>
            <a:srgbClr val="000000">
              <a:alpha val="0"/>
            </a:srgbClr>
          </a:solidFill>
          <a:ln w="12700">
            <a:miter lim="400000"/>
          </a:ln>
        </p:spPr>
        <p:txBody>
          <a:bodyPr lIns="45719" rIns="45719"/>
          <a:lstStyle/>
          <a:p>
            <a:pPr/>
          </a:p>
        </p:txBody>
      </p:sp>
      <p:sp>
        <p:nvSpPr>
          <p:cNvPr id="645" name="Text 24"/>
          <p:cNvSpPr txBox="1"/>
          <p:nvPr/>
        </p:nvSpPr>
        <p:spPr>
          <a:xfrm>
            <a:off x="9144268" y="2006723"/>
            <a:ext cx="83196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03</a:t>
            </a:r>
          </a:p>
        </p:txBody>
      </p:sp>
      <p:sp>
        <p:nvSpPr>
          <p:cNvPr id="646" name="Text 25"/>
          <p:cNvSpPr txBox="1"/>
          <p:nvPr/>
        </p:nvSpPr>
        <p:spPr>
          <a:xfrm>
            <a:off x="8199182" y="3189621"/>
            <a:ext cx="2965922"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项目材料均为核心信息资产，未经允许不得用于宣传、外泄和其它用途，确保数据资产的安全和保密。</a:t>
            </a:r>
          </a:p>
        </p:txBody>
      </p:sp>
      <p:sp>
        <p:nvSpPr>
          <p:cNvPr id="647" name="Text 26"/>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知识产权风险</a:t>
            </a:r>
          </a:p>
        </p:txBody>
      </p:sp>
      <p:pic>
        <p:nvPicPr>
          <p:cNvPr id="648" name="Image 2" descr="Image 2"/>
          <p:cNvPicPr>
            <a:picLocks noChangeAspect="1"/>
          </p:cNvPicPr>
          <p:nvPr/>
        </p:nvPicPr>
        <p:blipFill>
          <a:blip r:embed="rId4">
            <a:extLst/>
          </a:blip>
          <a:stretch>
            <a:fillRect/>
          </a:stretch>
        </p:blipFill>
        <p:spPr>
          <a:xfrm>
            <a:off x="662882" y="495145"/>
            <a:ext cx="1371601" cy="304801"/>
          </a:xfrm>
          <a:prstGeom prst="rect">
            <a:avLst/>
          </a:prstGeom>
          <a:ln w="12700">
            <a:miter lim="400000"/>
          </a:ln>
        </p:spPr>
      </p:pic>
      <p:sp>
        <p:nvSpPr>
          <p:cNvPr id="649"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1" name="Image 0" descr="Image 0"/>
          <p:cNvPicPr>
            <a:picLocks noChangeAspect="1"/>
          </p:cNvPicPr>
          <p:nvPr/>
        </p:nvPicPr>
        <p:blipFill>
          <a:blip r:embed="rId2">
            <a:extLst/>
          </a:blip>
          <a:stretch>
            <a:fillRect/>
          </a:stretch>
        </p:blipFill>
        <p:spPr>
          <a:xfrm>
            <a:off x="0" y="0"/>
            <a:ext cx="12192000" cy="6864626"/>
          </a:xfrm>
          <a:prstGeom prst="rect">
            <a:avLst/>
          </a:prstGeom>
          <a:ln w="12700">
            <a:miter lim="400000"/>
          </a:ln>
        </p:spPr>
      </p:pic>
      <p:sp>
        <p:nvSpPr>
          <p:cNvPr id="652" name="Shape 0"/>
          <p:cNvSpPr/>
          <p:nvPr/>
        </p:nvSpPr>
        <p:spPr>
          <a:xfrm>
            <a:off x="1012435" y="2997881"/>
            <a:ext cx="3057362" cy="3533221"/>
          </a:xfrm>
          <a:prstGeom prst="rect">
            <a:avLst/>
          </a:prstGeom>
          <a:solidFill>
            <a:srgbClr val="FFFFFF">
              <a:alpha val="8235"/>
            </a:srgbClr>
          </a:solidFill>
          <a:ln w="12700">
            <a:miter lim="400000"/>
          </a:ln>
        </p:spPr>
        <p:txBody>
          <a:bodyPr lIns="45719" rIns="45719"/>
          <a:lstStyle/>
          <a:p>
            <a:pPr/>
          </a:p>
        </p:txBody>
      </p:sp>
      <p:sp>
        <p:nvSpPr>
          <p:cNvPr id="653" name="Shape 2"/>
          <p:cNvSpPr/>
          <p:nvPr/>
        </p:nvSpPr>
        <p:spPr>
          <a:xfrm>
            <a:off x="10924640" y="981848"/>
            <a:ext cx="77799" cy="72001"/>
          </a:xfrm>
          <a:prstGeom prst="ellipse">
            <a:avLst/>
          </a:prstGeom>
          <a:solidFill>
            <a:srgbClr val="FFFFFF"/>
          </a:solidFill>
          <a:ln w="12700">
            <a:miter lim="400000"/>
          </a:ln>
        </p:spPr>
        <p:txBody>
          <a:bodyPr lIns="45719" rIns="45719"/>
          <a:lstStyle/>
          <a:p>
            <a:pPr/>
          </a:p>
        </p:txBody>
      </p:sp>
      <p:sp>
        <p:nvSpPr>
          <p:cNvPr id="654" name="Shape 4"/>
          <p:cNvSpPr/>
          <p:nvPr/>
        </p:nvSpPr>
        <p:spPr>
          <a:xfrm>
            <a:off x="11052813" y="981848"/>
            <a:ext cx="77799" cy="72001"/>
          </a:xfrm>
          <a:prstGeom prst="ellipse">
            <a:avLst/>
          </a:prstGeom>
          <a:solidFill>
            <a:srgbClr val="FFFFFF">
              <a:alpha val="56471"/>
            </a:srgbClr>
          </a:solidFill>
          <a:ln w="12700">
            <a:miter lim="400000"/>
          </a:ln>
        </p:spPr>
        <p:txBody>
          <a:bodyPr lIns="45719" rIns="45719"/>
          <a:lstStyle/>
          <a:p>
            <a:pPr/>
          </a:p>
        </p:txBody>
      </p:sp>
      <p:sp>
        <p:nvSpPr>
          <p:cNvPr id="655" name="Shape 6"/>
          <p:cNvSpPr/>
          <p:nvPr/>
        </p:nvSpPr>
        <p:spPr>
          <a:xfrm>
            <a:off x="11183828" y="981848"/>
            <a:ext cx="77799" cy="72001"/>
          </a:xfrm>
          <a:prstGeom prst="ellipse">
            <a:avLst/>
          </a:prstGeom>
          <a:solidFill>
            <a:srgbClr val="FFFFFF"/>
          </a:solidFill>
          <a:ln w="12700">
            <a:miter lim="400000"/>
          </a:ln>
        </p:spPr>
        <p:txBody>
          <a:bodyPr lIns="45719" rIns="45719"/>
          <a:lstStyle/>
          <a:p>
            <a:pPr/>
          </a:p>
        </p:txBody>
      </p:sp>
      <p:sp>
        <p:nvSpPr>
          <p:cNvPr id="656" name="Shape 8"/>
          <p:cNvSpPr/>
          <p:nvPr/>
        </p:nvSpPr>
        <p:spPr>
          <a:xfrm>
            <a:off x="11314842" y="981848"/>
            <a:ext cx="77799" cy="72001"/>
          </a:xfrm>
          <a:prstGeom prst="ellipse">
            <a:avLst/>
          </a:prstGeom>
          <a:solidFill>
            <a:srgbClr val="FFFFFF">
              <a:alpha val="56471"/>
            </a:srgbClr>
          </a:solidFill>
          <a:ln w="12700">
            <a:miter lim="400000"/>
          </a:ln>
        </p:spPr>
        <p:txBody>
          <a:bodyPr lIns="45719" rIns="45719"/>
          <a:lstStyle/>
          <a:p>
            <a:pPr/>
          </a:p>
        </p:txBody>
      </p:sp>
      <p:pic>
        <p:nvPicPr>
          <p:cNvPr id="657" name="Image 1" descr="Image 1"/>
          <p:cNvPicPr>
            <a:picLocks noChangeAspect="1"/>
          </p:cNvPicPr>
          <p:nvPr/>
        </p:nvPicPr>
        <p:blipFill>
          <a:blip r:embed="rId3">
            <a:extLst/>
          </a:blip>
          <a:stretch>
            <a:fillRect/>
          </a:stretch>
        </p:blipFill>
        <p:spPr>
          <a:xfrm>
            <a:off x="4671967" y="5375402"/>
            <a:ext cx="3073401" cy="1155701"/>
          </a:xfrm>
          <a:prstGeom prst="rect">
            <a:avLst/>
          </a:prstGeom>
          <a:ln w="12700">
            <a:miter lim="400000"/>
          </a:ln>
        </p:spPr>
      </p:pic>
      <p:pic>
        <p:nvPicPr>
          <p:cNvPr id="658" name="Image 2" descr="Image 2"/>
          <p:cNvPicPr>
            <a:picLocks noChangeAspect="1"/>
          </p:cNvPicPr>
          <p:nvPr/>
        </p:nvPicPr>
        <p:blipFill>
          <a:blip r:embed="rId4">
            <a:extLst/>
          </a:blip>
          <a:stretch>
            <a:fillRect/>
          </a:stretch>
        </p:blipFill>
        <p:spPr>
          <a:xfrm>
            <a:off x="8367363" y="1855330"/>
            <a:ext cx="3060701" cy="1168401"/>
          </a:xfrm>
          <a:prstGeom prst="rect">
            <a:avLst/>
          </a:prstGeom>
          <a:ln w="12700">
            <a:miter lim="400000"/>
          </a:ln>
        </p:spPr>
      </p:pic>
      <p:pic>
        <p:nvPicPr>
          <p:cNvPr id="659" name="Image 3" descr="Image 3"/>
          <p:cNvPicPr>
            <a:picLocks noChangeAspect="1"/>
          </p:cNvPicPr>
          <p:nvPr/>
        </p:nvPicPr>
        <p:blipFill>
          <a:blip r:embed="rId5">
            <a:extLst/>
          </a:blip>
          <a:stretch>
            <a:fillRect/>
          </a:stretch>
        </p:blipFill>
        <p:spPr>
          <a:xfrm>
            <a:off x="1027078" y="1840348"/>
            <a:ext cx="3073401" cy="1168401"/>
          </a:xfrm>
          <a:prstGeom prst="rect">
            <a:avLst/>
          </a:prstGeom>
          <a:ln w="12700">
            <a:miter lim="400000"/>
          </a:ln>
        </p:spPr>
      </p:pic>
      <p:sp>
        <p:nvSpPr>
          <p:cNvPr id="660" name="Text 10"/>
          <p:cNvSpPr txBox="1"/>
          <p:nvPr/>
        </p:nvSpPr>
        <p:spPr>
          <a:xfrm>
            <a:off x="1453124" y="3228542"/>
            <a:ext cx="2501682"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AI辅助信息提醒</a:t>
            </a:r>
          </a:p>
        </p:txBody>
      </p:sp>
      <p:sp>
        <p:nvSpPr>
          <p:cNvPr id="661" name="Text 11"/>
          <p:cNvSpPr txBox="1"/>
          <p:nvPr/>
        </p:nvSpPr>
        <p:spPr>
          <a:xfrm>
            <a:off x="1157553" y="3739522"/>
            <a:ext cx="2820130"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明确提醒AI无法取代医疗专业意见，任何和用户使用过程中，需要人工/自动提醒，AI提供辅助信息，无法提供和取代医疗诊断意见，确保项目的应用安全和用户的健康权益。</a:t>
            </a:r>
          </a:p>
        </p:txBody>
      </p:sp>
      <p:sp>
        <p:nvSpPr>
          <p:cNvPr id="662" name="Shape 12"/>
          <p:cNvSpPr/>
          <p:nvPr/>
        </p:nvSpPr>
        <p:spPr>
          <a:xfrm>
            <a:off x="1222101" y="2474715"/>
            <a:ext cx="652472" cy="525851"/>
          </a:xfrm>
          <a:prstGeom prst="rect">
            <a:avLst/>
          </a:prstGeom>
          <a:solidFill>
            <a:srgbClr val="000000">
              <a:alpha val="0"/>
            </a:srgbClr>
          </a:solidFill>
          <a:ln w="12700">
            <a:miter lim="400000"/>
          </a:ln>
        </p:spPr>
        <p:txBody>
          <a:bodyPr lIns="45719" rIns="45719"/>
          <a:lstStyle/>
          <a:p>
            <a:pPr/>
          </a:p>
        </p:txBody>
      </p:sp>
      <p:sp>
        <p:nvSpPr>
          <p:cNvPr id="663" name="Text 13"/>
          <p:cNvSpPr txBox="1"/>
          <p:nvPr/>
        </p:nvSpPr>
        <p:spPr>
          <a:xfrm>
            <a:off x="1222101" y="2474715"/>
            <a:ext cx="652472"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3200">
                <a:solidFill>
                  <a:srgbClr val="FFFFFF"/>
                </a:solidFill>
                <a:latin typeface="MiSans"/>
                <a:ea typeface="MiSans"/>
                <a:cs typeface="MiSans"/>
                <a:sym typeface="MiSans"/>
              </a:defRPr>
            </a:lvl1pPr>
          </a:lstStyle>
          <a:p>
            <a:pPr/>
            <a:r>
              <a:t>01</a:t>
            </a:r>
          </a:p>
        </p:txBody>
      </p:sp>
      <p:sp>
        <p:nvSpPr>
          <p:cNvPr id="664" name="Shape 14"/>
          <p:cNvSpPr/>
          <p:nvPr/>
        </p:nvSpPr>
        <p:spPr>
          <a:xfrm rot="13500000">
            <a:off x="1140115" y="3242305"/>
            <a:ext cx="190479" cy="19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gradFill>
            <a:gsLst>
              <a:gs pos="0">
                <a:srgbClr val="004BA0"/>
              </a:gs>
              <a:gs pos="50000">
                <a:srgbClr val="1F5EC3"/>
              </a:gs>
              <a:gs pos="100000">
                <a:srgbClr val="4E96D8"/>
              </a:gs>
            </a:gsLst>
            <a:lin ang="5400000"/>
          </a:gra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665" name="Shape 16"/>
          <p:cNvSpPr/>
          <p:nvPr/>
        </p:nvSpPr>
        <p:spPr>
          <a:xfrm>
            <a:off x="8366822" y="2997881"/>
            <a:ext cx="3057362" cy="3533221"/>
          </a:xfrm>
          <a:prstGeom prst="rect">
            <a:avLst/>
          </a:prstGeom>
          <a:solidFill>
            <a:srgbClr val="FFFFFF">
              <a:alpha val="8235"/>
            </a:srgbClr>
          </a:solidFill>
          <a:ln w="12700">
            <a:miter lim="400000"/>
          </a:ln>
        </p:spPr>
        <p:txBody>
          <a:bodyPr lIns="45719" rIns="45719"/>
          <a:lstStyle/>
          <a:p>
            <a:pPr/>
          </a:p>
        </p:txBody>
      </p:sp>
      <p:sp>
        <p:nvSpPr>
          <p:cNvPr id="666" name="Text 18"/>
          <p:cNvSpPr txBox="1"/>
          <p:nvPr/>
        </p:nvSpPr>
        <p:spPr>
          <a:xfrm>
            <a:off x="8807512" y="3228542"/>
            <a:ext cx="2494714"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安全合规保障</a:t>
            </a:r>
          </a:p>
        </p:txBody>
      </p:sp>
      <p:sp>
        <p:nvSpPr>
          <p:cNvPr id="667" name="Text 19"/>
          <p:cNvSpPr txBox="1"/>
          <p:nvPr/>
        </p:nvSpPr>
        <p:spPr>
          <a:xfrm>
            <a:off x="8511941" y="3739522"/>
            <a:ext cx="2820130"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通过明确AI辅助信息提醒和专业医疗责任，确保项目的应用安全和用户的健康权益，为项目的顺利实施和用户的使用提供安全保障。</a:t>
            </a:r>
          </a:p>
        </p:txBody>
      </p:sp>
      <p:sp>
        <p:nvSpPr>
          <p:cNvPr id="668" name="Shape 20"/>
          <p:cNvSpPr/>
          <p:nvPr/>
        </p:nvSpPr>
        <p:spPr>
          <a:xfrm>
            <a:off x="8576489" y="2474715"/>
            <a:ext cx="652472" cy="525851"/>
          </a:xfrm>
          <a:prstGeom prst="rect">
            <a:avLst/>
          </a:prstGeom>
          <a:solidFill>
            <a:srgbClr val="000000">
              <a:alpha val="0"/>
            </a:srgbClr>
          </a:solidFill>
          <a:ln w="12700">
            <a:miter lim="400000"/>
          </a:ln>
        </p:spPr>
        <p:txBody>
          <a:bodyPr lIns="45719" rIns="45719"/>
          <a:lstStyle/>
          <a:p>
            <a:pPr/>
          </a:p>
        </p:txBody>
      </p:sp>
      <p:sp>
        <p:nvSpPr>
          <p:cNvPr id="669" name="Text 21"/>
          <p:cNvSpPr txBox="1"/>
          <p:nvPr/>
        </p:nvSpPr>
        <p:spPr>
          <a:xfrm>
            <a:off x="8576489" y="2474715"/>
            <a:ext cx="652472"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3200">
                <a:solidFill>
                  <a:srgbClr val="FFFFFF"/>
                </a:solidFill>
                <a:latin typeface="MiSans"/>
                <a:ea typeface="MiSans"/>
                <a:cs typeface="MiSans"/>
                <a:sym typeface="MiSans"/>
              </a:defRPr>
            </a:lvl1pPr>
          </a:lstStyle>
          <a:p>
            <a:pPr/>
            <a:r>
              <a:t>03</a:t>
            </a:r>
          </a:p>
        </p:txBody>
      </p:sp>
      <p:sp>
        <p:nvSpPr>
          <p:cNvPr id="670" name="Shape 22"/>
          <p:cNvSpPr/>
          <p:nvPr/>
        </p:nvSpPr>
        <p:spPr>
          <a:xfrm rot="13500000">
            <a:off x="8494503" y="3242305"/>
            <a:ext cx="190479" cy="19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gradFill>
            <a:gsLst>
              <a:gs pos="0">
                <a:srgbClr val="004BA0"/>
              </a:gs>
              <a:gs pos="50000">
                <a:srgbClr val="1F5EC3"/>
              </a:gs>
              <a:gs pos="100000">
                <a:srgbClr val="4E96D8"/>
              </a:gs>
            </a:gsLst>
            <a:lin ang="5400000"/>
          </a:gra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671" name="Shape 24"/>
          <p:cNvSpPr/>
          <p:nvPr/>
        </p:nvSpPr>
        <p:spPr>
          <a:xfrm>
            <a:off x="4683097" y="1846172"/>
            <a:ext cx="3057362" cy="3529231"/>
          </a:xfrm>
          <a:prstGeom prst="rect">
            <a:avLst/>
          </a:prstGeom>
          <a:solidFill>
            <a:srgbClr val="FFFFFF">
              <a:alpha val="8235"/>
            </a:srgbClr>
          </a:solidFill>
          <a:ln w="12700">
            <a:miter lim="400000"/>
          </a:ln>
        </p:spPr>
        <p:txBody>
          <a:bodyPr lIns="45719" rIns="45719"/>
          <a:lstStyle/>
          <a:p>
            <a:pPr/>
          </a:p>
        </p:txBody>
      </p:sp>
      <p:sp>
        <p:nvSpPr>
          <p:cNvPr id="672" name="Text 26"/>
          <p:cNvSpPr txBox="1"/>
          <p:nvPr/>
        </p:nvSpPr>
        <p:spPr>
          <a:xfrm>
            <a:off x="5123788" y="2057732"/>
            <a:ext cx="2501682"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专业医疗责任</a:t>
            </a:r>
          </a:p>
        </p:txBody>
      </p:sp>
      <p:sp>
        <p:nvSpPr>
          <p:cNvPr id="673" name="Text 27"/>
          <p:cNvSpPr txBox="1"/>
          <p:nvPr/>
        </p:nvSpPr>
        <p:spPr>
          <a:xfrm>
            <a:off x="4828216" y="2568713"/>
            <a:ext cx="2820130" cy="18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一切病情诊断和处理意见均应由专业医疗机构和医生负责，确保项目的应用安全和用户的健康权益，避免因错误使用AI助手而带来的风险。</a:t>
            </a:r>
          </a:p>
        </p:txBody>
      </p:sp>
      <p:sp>
        <p:nvSpPr>
          <p:cNvPr id="674" name="Shape 28"/>
          <p:cNvSpPr/>
          <p:nvPr/>
        </p:nvSpPr>
        <p:spPr>
          <a:xfrm>
            <a:off x="4892764" y="5402414"/>
            <a:ext cx="652472" cy="525851"/>
          </a:xfrm>
          <a:prstGeom prst="rect">
            <a:avLst/>
          </a:prstGeom>
          <a:solidFill>
            <a:srgbClr val="000000">
              <a:alpha val="0"/>
            </a:srgbClr>
          </a:solidFill>
          <a:ln w="12700">
            <a:miter lim="400000"/>
          </a:ln>
        </p:spPr>
        <p:txBody>
          <a:bodyPr lIns="45719" rIns="45719"/>
          <a:lstStyle/>
          <a:p>
            <a:pPr/>
          </a:p>
        </p:txBody>
      </p:sp>
      <p:sp>
        <p:nvSpPr>
          <p:cNvPr id="675" name="Text 29"/>
          <p:cNvSpPr txBox="1"/>
          <p:nvPr/>
        </p:nvSpPr>
        <p:spPr>
          <a:xfrm>
            <a:off x="4892764" y="5402414"/>
            <a:ext cx="652472"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3200">
                <a:solidFill>
                  <a:srgbClr val="FFFFFF"/>
                </a:solidFill>
                <a:latin typeface="MiSans"/>
                <a:ea typeface="MiSans"/>
                <a:cs typeface="MiSans"/>
                <a:sym typeface="MiSans"/>
              </a:defRPr>
            </a:lvl1pPr>
          </a:lstStyle>
          <a:p>
            <a:pPr/>
            <a:r>
              <a:t>02</a:t>
            </a:r>
          </a:p>
        </p:txBody>
      </p:sp>
      <p:sp>
        <p:nvSpPr>
          <p:cNvPr id="676" name="Shape 30"/>
          <p:cNvSpPr/>
          <p:nvPr/>
        </p:nvSpPr>
        <p:spPr>
          <a:xfrm rot="13500000">
            <a:off x="4810778" y="2071497"/>
            <a:ext cx="190479" cy="19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gradFill>
            <a:gsLst>
              <a:gs pos="0">
                <a:srgbClr val="004BA0"/>
              </a:gs>
              <a:gs pos="50000">
                <a:srgbClr val="1F5EC3"/>
              </a:gs>
              <a:gs pos="100000">
                <a:srgbClr val="4E96D8"/>
              </a:gs>
            </a:gsLst>
            <a:lin ang="5400000"/>
          </a:gra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677" name="Text 32"/>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应用安全提醒</a:t>
            </a:r>
          </a:p>
        </p:txBody>
      </p:sp>
      <p:pic>
        <p:nvPicPr>
          <p:cNvPr id="678" name="Image 4" descr="Image 4"/>
          <p:cNvPicPr>
            <a:picLocks noChangeAspect="1"/>
          </p:cNvPicPr>
          <p:nvPr/>
        </p:nvPicPr>
        <p:blipFill>
          <a:blip r:embed="rId6">
            <a:extLst/>
          </a:blip>
          <a:stretch>
            <a:fillRect/>
          </a:stretch>
        </p:blipFill>
        <p:spPr>
          <a:xfrm>
            <a:off x="662882" y="495145"/>
            <a:ext cx="1371601" cy="304801"/>
          </a:xfrm>
          <a:prstGeom prst="rect">
            <a:avLst/>
          </a:prstGeom>
          <a:ln w="12700">
            <a:miter lim="400000"/>
          </a:ln>
        </p:spPr>
      </p:pic>
      <p:sp>
        <p:nvSpPr>
          <p:cNvPr id="679"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1" name="Image 0" descr="Image 0"/>
          <p:cNvPicPr>
            <a:picLocks noChangeAspect="1"/>
          </p:cNvPicPr>
          <p:nvPr/>
        </p:nvPicPr>
        <p:blipFill>
          <a:blip r:embed="rId2">
            <a:extLst/>
          </a:blip>
          <a:stretch>
            <a:fillRect/>
          </a:stretch>
        </p:blipFill>
        <p:spPr>
          <a:xfrm>
            <a:off x="0" y="3425"/>
            <a:ext cx="12192000" cy="6864627"/>
          </a:xfrm>
          <a:prstGeom prst="rect">
            <a:avLst/>
          </a:prstGeom>
          <a:ln w="12700">
            <a:miter lim="400000"/>
          </a:ln>
        </p:spPr>
      </p:pic>
      <p:sp>
        <p:nvSpPr>
          <p:cNvPr id="682" name="Text 0"/>
          <p:cNvSpPr txBox="1"/>
          <p:nvPr/>
        </p:nvSpPr>
        <p:spPr>
          <a:xfrm>
            <a:off x="4119359" y="3709830"/>
            <a:ext cx="383201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3200">
                <a:solidFill>
                  <a:srgbClr val="FFFFFF"/>
                </a:solidFill>
                <a:latin typeface="MiSans"/>
                <a:ea typeface="MiSans"/>
                <a:cs typeface="MiSans"/>
                <a:sym typeface="MiSans"/>
              </a:defRPr>
            </a:lvl1pPr>
          </a:lstStyle>
          <a:p>
            <a:pPr/>
            <a:r>
              <a:t>项目组织与沟通</a:t>
            </a:r>
          </a:p>
        </p:txBody>
      </p:sp>
      <p:pic>
        <p:nvPicPr>
          <p:cNvPr id="683" name="Image 1" descr="Image 1"/>
          <p:cNvPicPr>
            <a:picLocks noChangeAspect="1"/>
          </p:cNvPicPr>
          <p:nvPr/>
        </p:nvPicPr>
        <p:blipFill>
          <a:blip r:embed="rId3">
            <a:extLst/>
          </a:blip>
          <a:stretch>
            <a:fillRect/>
          </a:stretch>
        </p:blipFill>
        <p:spPr>
          <a:xfrm>
            <a:off x="625604" y="467336"/>
            <a:ext cx="1770501" cy="352407"/>
          </a:xfrm>
          <a:prstGeom prst="rect">
            <a:avLst/>
          </a:prstGeom>
          <a:ln w="12700">
            <a:miter lim="400000"/>
          </a:ln>
        </p:spPr>
      </p:pic>
      <p:sp>
        <p:nvSpPr>
          <p:cNvPr id="684" name="Shape 1"/>
          <p:cNvSpPr/>
          <p:nvPr/>
        </p:nvSpPr>
        <p:spPr>
          <a:xfrm>
            <a:off x="779721" y="6270738"/>
            <a:ext cx="1" cy="125951"/>
          </a:xfrm>
          <a:prstGeom prst="line">
            <a:avLst/>
          </a:prstGeom>
          <a:ln w="12700">
            <a:solidFill>
              <a:srgbClr val="FFFFFF"/>
            </a:solidFill>
          </a:ln>
        </p:spPr>
        <p:txBody>
          <a:bodyPr lIns="45719" rIns="45719"/>
          <a:lstStyle/>
          <a:p>
            <a:pPr/>
          </a:p>
        </p:txBody>
      </p:sp>
      <p:sp>
        <p:nvSpPr>
          <p:cNvPr id="685" name="Shape 2"/>
          <p:cNvSpPr/>
          <p:nvPr/>
        </p:nvSpPr>
        <p:spPr>
          <a:xfrm>
            <a:off x="867722" y="6270738"/>
            <a:ext cx="1" cy="125951"/>
          </a:xfrm>
          <a:prstGeom prst="line">
            <a:avLst/>
          </a:prstGeom>
          <a:ln w="12700">
            <a:solidFill>
              <a:srgbClr val="FFFFFF"/>
            </a:solidFill>
          </a:ln>
        </p:spPr>
        <p:txBody>
          <a:bodyPr lIns="45719" rIns="45719"/>
          <a:lstStyle/>
          <a:p>
            <a:pPr/>
          </a:p>
        </p:txBody>
      </p:sp>
      <p:sp>
        <p:nvSpPr>
          <p:cNvPr id="686" name="Shape 3"/>
          <p:cNvSpPr/>
          <p:nvPr/>
        </p:nvSpPr>
        <p:spPr>
          <a:xfrm>
            <a:off x="955721" y="6166356"/>
            <a:ext cx="1" cy="220415"/>
          </a:xfrm>
          <a:prstGeom prst="line">
            <a:avLst/>
          </a:prstGeom>
          <a:ln w="12700">
            <a:solidFill>
              <a:srgbClr val="FFFFFF"/>
            </a:solidFill>
          </a:ln>
        </p:spPr>
        <p:txBody>
          <a:bodyPr lIns="45719" rIns="45719"/>
          <a:lstStyle/>
          <a:p>
            <a:pPr/>
          </a:p>
        </p:txBody>
      </p:sp>
      <p:sp>
        <p:nvSpPr>
          <p:cNvPr id="687" name="Shape 4"/>
          <p:cNvSpPr/>
          <p:nvPr/>
        </p:nvSpPr>
        <p:spPr>
          <a:xfrm>
            <a:off x="1043722" y="6270738"/>
            <a:ext cx="1" cy="125951"/>
          </a:xfrm>
          <a:prstGeom prst="line">
            <a:avLst/>
          </a:prstGeom>
          <a:ln w="12700">
            <a:solidFill>
              <a:srgbClr val="FFFFFF"/>
            </a:solidFill>
          </a:ln>
        </p:spPr>
        <p:txBody>
          <a:bodyPr lIns="45719" rIns="45719"/>
          <a:lstStyle/>
          <a:p>
            <a:pPr/>
          </a:p>
        </p:txBody>
      </p:sp>
      <p:sp>
        <p:nvSpPr>
          <p:cNvPr id="688" name="Shape 5"/>
          <p:cNvSpPr/>
          <p:nvPr/>
        </p:nvSpPr>
        <p:spPr>
          <a:xfrm>
            <a:off x="1131722" y="6270738"/>
            <a:ext cx="1" cy="125951"/>
          </a:xfrm>
          <a:prstGeom prst="line">
            <a:avLst/>
          </a:prstGeom>
          <a:ln w="12700">
            <a:solidFill>
              <a:srgbClr val="FFFFFF"/>
            </a:solidFill>
          </a:ln>
        </p:spPr>
        <p:txBody>
          <a:bodyPr lIns="45719" rIns="45719"/>
          <a:lstStyle/>
          <a:p>
            <a:pPr/>
          </a:p>
        </p:txBody>
      </p:sp>
      <p:sp>
        <p:nvSpPr>
          <p:cNvPr id="689" name="Shape 6"/>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690" name="Shape 8"/>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691" name="Shape 10"/>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692" name="Shape 12"/>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pic>
        <p:nvPicPr>
          <p:cNvPr id="693" name="Image 2" descr="Image 2"/>
          <p:cNvPicPr>
            <a:picLocks noChangeAspect="1"/>
          </p:cNvPicPr>
          <p:nvPr/>
        </p:nvPicPr>
        <p:blipFill>
          <a:blip r:embed="rId4">
            <a:extLst/>
          </a:blip>
          <a:stretch>
            <a:fillRect/>
          </a:stretch>
        </p:blipFill>
        <p:spPr>
          <a:xfrm>
            <a:off x="4267198" y="3446152"/>
            <a:ext cx="3657601" cy="12701"/>
          </a:xfrm>
          <a:prstGeom prst="rect">
            <a:avLst/>
          </a:prstGeom>
          <a:ln w="12700">
            <a:miter lim="400000"/>
          </a:ln>
        </p:spPr>
      </p:pic>
      <p:sp>
        <p:nvSpPr>
          <p:cNvPr id="694" name="Shape 14"/>
          <p:cNvSpPr/>
          <p:nvPr/>
        </p:nvSpPr>
        <p:spPr>
          <a:xfrm>
            <a:off x="4893309" y="1477010"/>
            <a:ext cx="2284096" cy="2335530"/>
          </a:xfrm>
          <a:prstGeom prst="rect">
            <a:avLst/>
          </a:prstGeom>
          <a:solidFill>
            <a:srgbClr val="000000">
              <a:alpha val="0"/>
            </a:srgbClr>
          </a:solidFill>
          <a:ln w="12700">
            <a:miter lim="400000"/>
          </a:ln>
        </p:spPr>
        <p:txBody>
          <a:bodyPr lIns="45719" rIns="45719"/>
          <a:lstStyle/>
          <a:p>
            <a:pPr/>
          </a:p>
        </p:txBody>
      </p:sp>
      <p:sp>
        <p:nvSpPr>
          <p:cNvPr id="695" name="Text 15"/>
          <p:cNvSpPr txBox="1"/>
          <p:nvPr/>
        </p:nvSpPr>
        <p:spPr>
          <a:xfrm>
            <a:off x="4893309" y="1477010"/>
            <a:ext cx="2284096" cy="2451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13800">
                <a:gradFill flip="none" rotWithShape="1">
                  <a:gsLst>
                    <a:gs pos="28000">
                      <a:srgbClr val="FFFFFF">
                        <a:alpha val="61000"/>
                      </a:srgbClr>
                    </a:gs>
                    <a:gs pos="78000">
                      <a:srgbClr val="FFFFFF"/>
                    </a:gs>
                  </a:gsLst>
                  <a:path path="circle">
                    <a:fillToRect l="37721" t="-19636" r="62278" b="119636"/>
                  </a:path>
                </a:gradFill>
                <a:latin typeface="PingFang SC Medium"/>
                <a:ea typeface="PingFang SC Medium"/>
                <a:cs typeface="PingFang SC Medium"/>
                <a:sym typeface="PingFang SC Medium"/>
              </a:defRPr>
            </a:lvl1pPr>
          </a:lstStyle>
          <a:p>
            <a:pPr/>
            <a:r>
              <a:t>07</a:t>
            </a:r>
          </a:p>
        </p:txBody>
      </p:sp>
      <p:sp>
        <p:nvSpPr>
          <p:cNvPr id="696"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sp>
        <p:nvSpPr>
          <p:cNvPr id="699"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sp>
        <p:nvSpPr>
          <p:cNvPr id="700" name="Shape 4"/>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sp>
        <p:nvSpPr>
          <p:cNvPr id="701" name="Shape 6"/>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sp>
        <p:nvSpPr>
          <p:cNvPr id="702" name="Shape 8"/>
          <p:cNvSpPr/>
          <p:nvPr/>
        </p:nvSpPr>
        <p:spPr>
          <a:xfrm>
            <a:off x="655894" y="1926101"/>
            <a:ext cx="3330406" cy="3740838"/>
          </a:xfrm>
          <a:prstGeom prst="rect">
            <a:avLst/>
          </a:prstGeom>
          <a:solidFill>
            <a:srgbClr val="FFFFFF">
              <a:alpha val="8235"/>
            </a:srgbClr>
          </a:solidFill>
          <a:ln w="12700">
            <a:miter lim="400000"/>
          </a:ln>
        </p:spPr>
        <p:txBody>
          <a:bodyPr lIns="45719" rIns="45719"/>
          <a:lstStyle/>
          <a:p>
            <a:pPr/>
          </a:p>
        </p:txBody>
      </p:sp>
      <p:sp>
        <p:nvSpPr>
          <p:cNvPr id="703" name="Text 10"/>
          <p:cNvSpPr txBox="1"/>
          <p:nvPr/>
        </p:nvSpPr>
        <p:spPr>
          <a:xfrm>
            <a:off x="957274"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社区项目团队</a:t>
            </a:r>
          </a:p>
        </p:txBody>
      </p:sp>
      <p:sp>
        <p:nvSpPr>
          <p:cNvPr id="704" name="Shape 11"/>
          <p:cNvSpPr/>
          <p:nvPr/>
        </p:nvSpPr>
        <p:spPr>
          <a:xfrm>
            <a:off x="1539437" y="2006723"/>
            <a:ext cx="1473727" cy="525851"/>
          </a:xfrm>
          <a:prstGeom prst="rect">
            <a:avLst/>
          </a:prstGeom>
          <a:solidFill>
            <a:srgbClr val="000000">
              <a:alpha val="0"/>
            </a:srgbClr>
          </a:solidFill>
          <a:ln w="12700">
            <a:miter lim="400000"/>
          </a:ln>
        </p:spPr>
        <p:txBody>
          <a:bodyPr lIns="45719" rIns="45719"/>
          <a:lstStyle/>
          <a:p>
            <a:pPr/>
          </a:p>
        </p:txBody>
      </p:sp>
      <p:sp>
        <p:nvSpPr>
          <p:cNvPr id="705" name="Text 12"/>
          <p:cNvSpPr txBox="1"/>
          <p:nvPr/>
        </p:nvSpPr>
        <p:spPr>
          <a:xfrm>
            <a:off x="1539437" y="2006723"/>
            <a:ext cx="1473727"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01</a:t>
            </a:r>
          </a:p>
        </p:txBody>
      </p:sp>
      <p:sp>
        <p:nvSpPr>
          <p:cNvPr id="706" name="Text 13"/>
          <p:cNvSpPr txBox="1"/>
          <p:nvPr/>
        </p:nvSpPr>
        <p:spPr>
          <a:xfrm>
            <a:off x="974657" y="2953381"/>
            <a:ext cx="2965923" cy="289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90500" indent="-190500">
              <a:lnSpc>
                <a:spcPct val="150000"/>
              </a:lnSpc>
              <a:buSzPct val="100000"/>
              <a:buChar char="•"/>
              <a:defRPr sz="1200">
                <a:solidFill>
                  <a:srgbClr val="FFFFFF"/>
                </a:solidFill>
                <a:latin typeface="MiSans"/>
                <a:ea typeface="MiSans"/>
                <a:cs typeface="MiSans"/>
                <a:sym typeface="MiSans"/>
              </a:defRPr>
            </a:pPr>
            <a:r>
              <a:t>社区项目管理: @Sam</a:t>
            </a:r>
            <a:endParaRPr sz="1600"/>
          </a:p>
          <a:p>
            <a:pPr marL="190500" indent="-190500">
              <a:lnSpc>
                <a:spcPct val="150000"/>
              </a:lnSpc>
              <a:buSzPct val="100000"/>
              <a:buChar char="•"/>
              <a:defRPr sz="1200">
                <a:solidFill>
                  <a:srgbClr val="FFFFFF"/>
                </a:solidFill>
                <a:latin typeface="MiSans"/>
                <a:ea typeface="MiSans"/>
                <a:cs typeface="MiSans"/>
                <a:sym typeface="MiSans"/>
              </a:defRPr>
            </a:pPr>
            <a:r>
              <a:t>社区PM小组: @William</a:t>
            </a:r>
            <a:endParaRPr sz="1600"/>
          </a:p>
          <a:p>
            <a:pPr marL="190500" indent="-190500">
              <a:lnSpc>
                <a:spcPct val="150000"/>
              </a:lnSpc>
              <a:buSzPct val="100000"/>
              <a:buChar char="•"/>
              <a:defRPr sz="1200">
                <a:solidFill>
                  <a:srgbClr val="FFFFFF"/>
                </a:solidFill>
                <a:latin typeface="MiSans"/>
                <a:ea typeface="MiSans"/>
                <a:cs typeface="MiSans"/>
                <a:sym typeface="MiSans"/>
              </a:defRPr>
            </a:pPr>
            <a:r>
              <a:t>RAG开发/知识库: @学海</a:t>
            </a:r>
            <a:endParaRPr sz="1600"/>
          </a:p>
          <a:p>
            <a:pPr marL="190500" indent="-190500">
              <a:lnSpc>
                <a:spcPct val="150000"/>
              </a:lnSpc>
              <a:buSzPct val="100000"/>
              <a:buChar char="•"/>
              <a:defRPr sz="1200">
                <a:solidFill>
                  <a:srgbClr val="FFFFFF"/>
                </a:solidFill>
                <a:latin typeface="MiSans"/>
                <a:ea typeface="MiSans"/>
                <a:cs typeface="MiSans"/>
                <a:sym typeface="MiSans"/>
              </a:defRPr>
            </a:pPr>
            <a:r>
              <a:t>RAG小组由@乘歌和@JT负责</a:t>
            </a:r>
            <a:endParaRPr sz="1600"/>
          </a:p>
          <a:p>
            <a:pPr marL="190500" indent="-190500">
              <a:lnSpc>
                <a:spcPct val="150000"/>
              </a:lnSpc>
              <a:buSzPct val="100000"/>
              <a:buChar char="•"/>
              <a:defRPr sz="1200">
                <a:solidFill>
                  <a:srgbClr val="FFFFFF"/>
                </a:solidFill>
                <a:latin typeface="MiSans"/>
                <a:ea typeface="MiSans"/>
                <a:cs typeface="MiSans"/>
                <a:sym typeface="MiSans"/>
              </a:defRPr>
            </a:pPr>
            <a:r>
              <a:t>系统架构部署&amp;bot: @田老师</a:t>
            </a:r>
            <a:endParaRPr sz="1600"/>
          </a:p>
          <a:p>
            <a:pPr marL="190500" indent="-190500">
              <a:lnSpc>
                <a:spcPct val="150000"/>
              </a:lnSpc>
              <a:buSzPct val="100000"/>
              <a:buChar char="•"/>
              <a:defRPr sz="1200">
                <a:solidFill>
                  <a:srgbClr val="FFFFFF"/>
                </a:solidFill>
                <a:latin typeface="MiSans"/>
                <a:ea typeface="MiSans"/>
                <a:cs typeface="MiSans"/>
                <a:sym typeface="MiSans"/>
              </a:defRPr>
            </a:pPr>
            <a:r>
              <a:t>CMC监理: @海翔</a:t>
            </a:r>
            <a:endParaRPr sz="1600"/>
          </a:p>
          <a:p>
            <a:pPr marL="190500" indent="-190500">
              <a:lnSpc>
                <a:spcPct val="150000"/>
              </a:lnSpc>
              <a:buSzPct val="100000"/>
              <a:buChar char="•"/>
              <a:defRPr sz="1200">
                <a:solidFill>
                  <a:srgbClr val="FFFFFF"/>
                </a:solidFill>
                <a:latin typeface="MiSans"/>
                <a:ea typeface="MiSans"/>
                <a:cs typeface="MiSans"/>
                <a:sym typeface="MiSans"/>
              </a:defRPr>
            </a:pPr>
            <a:r>
              <a:t>社区运营辅助：包括AI使用推广、病友群运营和内容运营辅助收集意见等人员。后续加入1人。</a:t>
            </a:r>
          </a:p>
        </p:txBody>
      </p:sp>
      <p:pic>
        <p:nvPicPr>
          <p:cNvPr id="707" name="Image 1" descr="Image 1"/>
          <p:cNvPicPr>
            <a:picLocks noChangeAspect="1"/>
          </p:cNvPicPr>
          <p:nvPr/>
        </p:nvPicPr>
        <p:blipFill>
          <a:blip r:embed="rId2">
            <a:extLst/>
          </a:blip>
          <a:stretch>
            <a:fillRect/>
          </a:stretch>
        </p:blipFill>
        <p:spPr>
          <a:xfrm>
            <a:off x="421988" y="5592002"/>
            <a:ext cx="11036321" cy="1264579"/>
          </a:xfrm>
          <a:prstGeom prst="rect">
            <a:avLst/>
          </a:prstGeom>
          <a:ln w="12700">
            <a:miter lim="400000"/>
          </a:ln>
        </p:spPr>
      </p:pic>
      <p:sp>
        <p:nvSpPr>
          <p:cNvPr id="708" name="Shape 14"/>
          <p:cNvSpPr/>
          <p:nvPr/>
        </p:nvSpPr>
        <p:spPr>
          <a:xfrm>
            <a:off x="4331782" y="1926101"/>
            <a:ext cx="3330405" cy="3740838"/>
          </a:xfrm>
          <a:prstGeom prst="rect">
            <a:avLst/>
          </a:prstGeom>
          <a:solidFill>
            <a:srgbClr val="FFFFFF">
              <a:alpha val="8235"/>
            </a:srgbClr>
          </a:solidFill>
          <a:ln w="12700">
            <a:miter lim="400000"/>
          </a:ln>
        </p:spPr>
        <p:txBody>
          <a:bodyPr lIns="45719" rIns="45719"/>
          <a:lstStyle/>
          <a:p>
            <a:pPr/>
          </a:p>
        </p:txBody>
      </p:sp>
      <p:sp>
        <p:nvSpPr>
          <p:cNvPr id="709" name="Text 16"/>
          <p:cNvSpPr txBox="1"/>
          <p:nvPr/>
        </p:nvSpPr>
        <p:spPr>
          <a:xfrm>
            <a:off x="4633162"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合作运营团队</a:t>
            </a:r>
          </a:p>
        </p:txBody>
      </p:sp>
      <p:sp>
        <p:nvSpPr>
          <p:cNvPr id="710" name="Shape 17"/>
          <p:cNvSpPr/>
          <p:nvPr/>
        </p:nvSpPr>
        <p:spPr>
          <a:xfrm>
            <a:off x="5468380" y="2006723"/>
            <a:ext cx="997956" cy="525851"/>
          </a:xfrm>
          <a:prstGeom prst="rect">
            <a:avLst/>
          </a:prstGeom>
          <a:solidFill>
            <a:srgbClr val="000000">
              <a:alpha val="0"/>
            </a:srgbClr>
          </a:solidFill>
          <a:ln w="12700">
            <a:miter lim="400000"/>
          </a:ln>
        </p:spPr>
        <p:txBody>
          <a:bodyPr lIns="45719" rIns="45719"/>
          <a:lstStyle/>
          <a:p>
            <a:pPr/>
          </a:p>
        </p:txBody>
      </p:sp>
      <p:sp>
        <p:nvSpPr>
          <p:cNvPr id="711" name="Text 18"/>
          <p:cNvSpPr txBox="1"/>
          <p:nvPr/>
        </p:nvSpPr>
        <p:spPr>
          <a:xfrm>
            <a:off x="5468380" y="2006723"/>
            <a:ext cx="997956"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02</a:t>
            </a:r>
          </a:p>
        </p:txBody>
      </p:sp>
      <p:sp>
        <p:nvSpPr>
          <p:cNvPr id="712" name="Text 19"/>
          <p:cNvSpPr txBox="1"/>
          <p:nvPr/>
        </p:nvSpPr>
        <p:spPr>
          <a:xfrm>
            <a:off x="4523295" y="3189621"/>
            <a:ext cx="2965922" cy="260901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lnSpc>
                <a:spcPct val="150000"/>
              </a:lnSpc>
              <a:defRPr sz="1400">
                <a:solidFill>
                  <a:srgbClr val="FFFFFF"/>
                </a:solidFill>
                <a:latin typeface="MiSans"/>
                <a:ea typeface="MiSans"/>
                <a:cs typeface="MiSans"/>
                <a:sym typeface="MiSans"/>
              </a:defRPr>
            </a:pPr>
            <a:r>
              <a:t>合作运营团队：白求恩医院王刚刚医生及团队组建</a:t>
            </a:r>
            <a:endParaRPr sz="1600"/>
          </a:p>
          <a:p>
            <a:pPr>
              <a:lnSpc>
                <a:spcPct val="150000"/>
              </a:lnSpc>
              <a:defRPr sz="1600"/>
            </a:pPr>
          </a:p>
          <a:p>
            <a:pPr marL="222250" indent="-222250" algn="just">
              <a:lnSpc>
                <a:spcPct val="150000"/>
              </a:lnSpc>
              <a:buSzPct val="100000"/>
              <a:buChar char="•"/>
              <a:defRPr sz="1400">
                <a:solidFill>
                  <a:srgbClr val="FFFFFF"/>
                </a:solidFill>
                <a:latin typeface="MiSans"/>
                <a:ea typeface="MiSans"/>
                <a:cs typeface="MiSans"/>
                <a:sym typeface="MiSans"/>
              </a:defRPr>
            </a:pPr>
            <a:r>
              <a:t>负责人：王刚刚</a:t>
            </a:r>
            <a:endParaRPr sz="1600"/>
          </a:p>
          <a:p>
            <a:pPr marL="222250" indent="-222250" algn="just">
              <a:lnSpc>
                <a:spcPct val="150000"/>
              </a:lnSpc>
              <a:buSzPct val="100000"/>
              <a:buChar char="•"/>
              <a:defRPr sz="1400">
                <a:solidFill>
                  <a:srgbClr val="FFFFFF"/>
                </a:solidFill>
                <a:latin typeface="MiSans"/>
                <a:ea typeface="MiSans"/>
                <a:cs typeface="MiSans"/>
                <a:sym typeface="MiSans"/>
              </a:defRPr>
            </a:pPr>
            <a:r>
              <a:t>助理及病友志愿者：包括唐丽和十一等，共同推动项目的顺利实施和运营工作。</a:t>
            </a:r>
          </a:p>
        </p:txBody>
      </p:sp>
      <p:sp>
        <p:nvSpPr>
          <p:cNvPr id="713" name="Shape 20"/>
          <p:cNvSpPr/>
          <p:nvPr/>
        </p:nvSpPr>
        <p:spPr>
          <a:xfrm>
            <a:off x="8007670" y="1926101"/>
            <a:ext cx="3330405" cy="3740838"/>
          </a:xfrm>
          <a:prstGeom prst="rect">
            <a:avLst/>
          </a:prstGeom>
          <a:solidFill>
            <a:srgbClr val="FFFFFF">
              <a:alpha val="8235"/>
            </a:srgbClr>
          </a:solidFill>
          <a:ln w="12700">
            <a:miter lim="400000"/>
          </a:ln>
        </p:spPr>
        <p:txBody>
          <a:bodyPr lIns="45719" rIns="45719"/>
          <a:lstStyle/>
          <a:p>
            <a:pPr/>
          </a:p>
        </p:txBody>
      </p:sp>
      <p:sp>
        <p:nvSpPr>
          <p:cNvPr id="714" name="Text 22"/>
          <p:cNvSpPr txBox="1"/>
          <p:nvPr/>
        </p:nvSpPr>
        <p:spPr>
          <a:xfrm>
            <a:off x="8309050"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组织架构总结</a:t>
            </a:r>
          </a:p>
        </p:txBody>
      </p:sp>
      <p:sp>
        <p:nvSpPr>
          <p:cNvPr id="715" name="Shape 23"/>
          <p:cNvSpPr/>
          <p:nvPr/>
        </p:nvSpPr>
        <p:spPr>
          <a:xfrm>
            <a:off x="9144268" y="2006723"/>
            <a:ext cx="831961" cy="525851"/>
          </a:xfrm>
          <a:prstGeom prst="rect">
            <a:avLst/>
          </a:prstGeom>
          <a:solidFill>
            <a:srgbClr val="000000">
              <a:alpha val="0"/>
            </a:srgbClr>
          </a:solidFill>
          <a:ln w="12700">
            <a:miter lim="400000"/>
          </a:ln>
        </p:spPr>
        <p:txBody>
          <a:bodyPr lIns="45719" rIns="45719"/>
          <a:lstStyle/>
          <a:p>
            <a:pPr/>
          </a:p>
        </p:txBody>
      </p:sp>
      <p:sp>
        <p:nvSpPr>
          <p:cNvPr id="716" name="Text 24"/>
          <p:cNvSpPr txBox="1"/>
          <p:nvPr/>
        </p:nvSpPr>
        <p:spPr>
          <a:xfrm>
            <a:off x="9144268" y="2006723"/>
            <a:ext cx="83196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03</a:t>
            </a:r>
          </a:p>
        </p:txBody>
      </p:sp>
      <p:sp>
        <p:nvSpPr>
          <p:cNvPr id="717" name="Text 25"/>
          <p:cNvSpPr txBox="1"/>
          <p:nvPr/>
        </p:nvSpPr>
        <p:spPr>
          <a:xfrm>
            <a:off x="8199182" y="3189621"/>
            <a:ext cx="2965922"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社区项目团队和合作运营团队分工明确，各司其职，共同协作，确保项目的顺利推进和高效运行，为项目的成功实施提供坚实的组织保障。</a:t>
            </a:r>
          </a:p>
        </p:txBody>
      </p:sp>
      <p:sp>
        <p:nvSpPr>
          <p:cNvPr id="718" name="Text 26"/>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项目组织架构</a:t>
            </a:r>
          </a:p>
        </p:txBody>
      </p:sp>
      <p:pic>
        <p:nvPicPr>
          <p:cNvPr id="719" name="Image 2" descr="Image 2"/>
          <p:cNvPicPr>
            <a:picLocks noChangeAspect="1"/>
          </p:cNvPicPr>
          <p:nvPr/>
        </p:nvPicPr>
        <p:blipFill>
          <a:blip r:embed="rId3">
            <a:extLst/>
          </a:blip>
          <a:stretch>
            <a:fillRect/>
          </a:stretch>
        </p:blipFill>
        <p:spPr>
          <a:xfrm>
            <a:off x="662882" y="495145"/>
            <a:ext cx="1371601" cy="304801"/>
          </a:xfrm>
          <a:prstGeom prst="rect">
            <a:avLst/>
          </a:prstGeom>
          <a:ln w="12700">
            <a:miter lim="400000"/>
          </a:ln>
        </p:spPr>
      </p:pic>
      <p:sp>
        <p:nvSpPr>
          <p:cNvPr id="720"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EFFAFC"/>
            </a:gs>
            <a:gs pos="74000">
              <a:srgbClr val="72C5E9"/>
            </a:gs>
            <a:gs pos="83000">
              <a:srgbClr val="72C5E9"/>
            </a:gs>
            <a:gs pos="100000">
              <a:srgbClr val="A1D9F1"/>
            </a:gs>
          </a:gsLst>
          <a:lin ang="5400000" scaled="0"/>
        </a:gradFill>
      </p:bgPr>
    </p:bg>
    <p:spTree>
      <p:nvGrpSpPr>
        <p:cNvPr id="1" name=""/>
        <p:cNvGrpSpPr/>
        <p:nvPr/>
      </p:nvGrpSpPr>
      <p:grpSpPr>
        <a:xfrm>
          <a:off x="0" y="0"/>
          <a:ext cx="0" cy="0"/>
          <a:chOff x="0" y="0"/>
          <a:chExt cx="0" cy="0"/>
        </a:xfrm>
      </p:grpSpPr>
      <p:sp>
        <p:nvSpPr>
          <p:cNvPr id="722" name="Shape 0"/>
          <p:cNvSpPr/>
          <p:nvPr/>
        </p:nvSpPr>
        <p:spPr>
          <a:xfrm>
            <a:off x="-352891" y="4114793"/>
            <a:ext cx="12886267" cy="1"/>
          </a:xfrm>
          <a:prstGeom prst="line">
            <a:avLst/>
          </a:prstGeom>
          <a:ln w="31750">
            <a:solidFill>
              <a:srgbClr val="5684E9"/>
            </a:solidFill>
          </a:ln>
        </p:spPr>
        <p:txBody>
          <a:bodyPr lIns="45719" rIns="45719"/>
          <a:lstStyle/>
          <a:p>
            <a:pPr/>
          </a:p>
        </p:txBody>
      </p:sp>
      <p:pic>
        <p:nvPicPr>
          <p:cNvPr id="723" name="Image 1" descr="Image 1"/>
          <p:cNvPicPr>
            <a:picLocks noChangeAspect="1"/>
          </p:cNvPicPr>
          <p:nvPr/>
        </p:nvPicPr>
        <p:blipFill>
          <a:blip r:embed="rId2">
            <a:extLst/>
          </a:blip>
          <a:stretch>
            <a:fillRect/>
          </a:stretch>
        </p:blipFill>
        <p:spPr>
          <a:xfrm>
            <a:off x="4590705" y="2705250"/>
            <a:ext cx="1092201" cy="1892301"/>
          </a:xfrm>
          <a:prstGeom prst="rect">
            <a:avLst/>
          </a:prstGeom>
          <a:ln w="12700">
            <a:miter lim="400000"/>
          </a:ln>
        </p:spPr>
      </p:pic>
      <p:sp>
        <p:nvSpPr>
          <p:cNvPr id="724" name="Shape 1"/>
          <p:cNvSpPr/>
          <p:nvPr/>
        </p:nvSpPr>
        <p:spPr>
          <a:xfrm>
            <a:off x="10924640" y="981848"/>
            <a:ext cx="77799" cy="72001"/>
          </a:xfrm>
          <a:prstGeom prst="ellipse">
            <a:avLst/>
          </a:prstGeom>
          <a:solidFill>
            <a:srgbClr val="FFFFFF"/>
          </a:solidFill>
          <a:ln w="12700">
            <a:miter lim="400000"/>
          </a:ln>
        </p:spPr>
        <p:txBody>
          <a:bodyPr lIns="45719" rIns="45719"/>
          <a:lstStyle/>
          <a:p>
            <a:pPr/>
          </a:p>
        </p:txBody>
      </p:sp>
      <p:sp>
        <p:nvSpPr>
          <p:cNvPr id="725" name="Shape 3"/>
          <p:cNvSpPr/>
          <p:nvPr/>
        </p:nvSpPr>
        <p:spPr>
          <a:xfrm>
            <a:off x="11052813" y="981848"/>
            <a:ext cx="77799" cy="72001"/>
          </a:xfrm>
          <a:prstGeom prst="ellipse">
            <a:avLst/>
          </a:prstGeom>
          <a:solidFill>
            <a:srgbClr val="FFFFFF">
              <a:alpha val="56471"/>
            </a:srgbClr>
          </a:solidFill>
          <a:ln w="12700">
            <a:miter lim="400000"/>
          </a:ln>
        </p:spPr>
        <p:txBody>
          <a:bodyPr lIns="45719" rIns="45719"/>
          <a:lstStyle/>
          <a:p>
            <a:pPr/>
          </a:p>
        </p:txBody>
      </p:sp>
      <p:sp>
        <p:nvSpPr>
          <p:cNvPr id="726" name="Shape 5"/>
          <p:cNvSpPr/>
          <p:nvPr/>
        </p:nvSpPr>
        <p:spPr>
          <a:xfrm>
            <a:off x="11183828" y="981848"/>
            <a:ext cx="77799" cy="72001"/>
          </a:xfrm>
          <a:prstGeom prst="ellipse">
            <a:avLst/>
          </a:prstGeom>
          <a:solidFill>
            <a:srgbClr val="FFFFFF"/>
          </a:solidFill>
          <a:ln w="12700">
            <a:miter lim="400000"/>
          </a:ln>
        </p:spPr>
        <p:txBody>
          <a:bodyPr lIns="45719" rIns="45719"/>
          <a:lstStyle/>
          <a:p>
            <a:pPr/>
          </a:p>
        </p:txBody>
      </p:sp>
      <p:sp>
        <p:nvSpPr>
          <p:cNvPr id="727" name="Shape 7"/>
          <p:cNvSpPr/>
          <p:nvPr/>
        </p:nvSpPr>
        <p:spPr>
          <a:xfrm>
            <a:off x="11314842" y="981848"/>
            <a:ext cx="77799" cy="72001"/>
          </a:xfrm>
          <a:prstGeom prst="ellipse">
            <a:avLst/>
          </a:prstGeom>
          <a:solidFill>
            <a:srgbClr val="FFFFFF">
              <a:alpha val="56471"/>
            </a:srgbClr>
          </a:solidFill>
          <a:ln w="12700">
            <a:miter lim="400000"/>
          </a:ln>
        </p:spPr>
        <p:txBody>
          <a:bodyPr lIns="45719" rIns="45719"/>
          <a:lstStyle/>
          <a:p>
            <a:pPr/>
          </a:p>
        </p:txBody>
      </p:sp>
      <p:sp>
        <p:nvSpPr>
          <p:cNvPr id="728" name="Shape 9"/>
          <p:cNvSpPr/>
          <p:nvPr/>
        </p:nvSpPr>
        <p:spPr>
          <a:xfrm>
            <a:off x="4813594" y="3064324"/>
            <a:ext cx="652472" cy="328681"/>
          </a:xfrm>
          <a:prstGeom prst="rect">
            <a:avLst/>
          </a:prstGeom>
          <a:solidFill>
            <a:srgbClr val="000000">
              <a:alpha val="0"/>
            </a:srgbClr>
          </a:solidFill>
          <a:ln w="12700">
            <a:miter lim="400000"/>
          </a:ln>
        </p:spPr>
        <p:txBody>
          <a:bodyPr lIns="45719" rIns="45719"/>
          <a:lstStyle/>
          <a:p>
            <a:pPr/>
          </a:p>
        </p:txBody>
      </p:sp>
      <p:sp>
        <p:nvSpPr>
          <p:cNvPr id="729" name="Text 10"/>
          <p:cNvSpPr txBox="1"/>
          <p:nvPr/>
        </p:nvSpPr>
        <p:spPr>
          <a:xfrm>
            <a:off x="4813594" y="3064324"/>
            <a:ext cx="652472"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2000">
                <a:solidFill>
                  <a:srgbClr val="FFFFFF"/>
                </a:solidFill>
                <a:latin typeface="MiSans"/>
                <a:ea typeface="MiSans"/>
                <a:cs typeface="MiSans"/>
                <a:sym typeface="MiSans"/>
              </a:defRPr>
            </a:lvl1pPr>
          </a:lstStyle>
          <a:p>
            <a:pPr/>
            <a:r>
              <a:t>02</a:t>
            </a:r>
          </a:p>
        </p:txBody>
      </p:sp>
      <p:pic>
        <p:nvPicPr>
          <p:cNvPr id="730" name="Image 2" descr="Image 2"/>
          <p:cNvPicPr>
            <a:picLocks noChangeAspect="1"/>
          </p:cNvPicPr>
          <p:nvPr/>
        </p:nvPicPr>
        <p:blipFill>
          <a:blip r:embed="rId2">
            <a:extLst/>
          </a:blip>
          <a:stretch>
            <a:fillRect/>
          </a:stretch>
        </p:blipFill>
        <p:spPr>
          <a:xfrm rot="10800000">
            <a:off x="1541076" y="3671816"/>
            <a:ext cx="1092201" cy="1892301"/>
          </a:xfrm>
          <a:prstGeom prst="rect">
            <a:avLst/>
          </a:prstGeom>
          <a:ln w="12700">
            <a:miter lim="400000"/>
          </a:ln>
        </p:spPr>
      </p:pic>
      <p:sp>
        <p:nvSpPr>
          <p:cNvPr id="731" name="Shape 11"/>
          <p:cNvSpPr/>
          <p:nvPr/>
        </p:nvSpPr>
        <p:spPr>
          <a:xfrm>
            <a:off x="1764990" y="4874929"/>
            <a:ext cx="652472" cy="328681"/>
          </a:xfrm>
          <a:prstGeom prst="rect">
            <a:avLst/>
          </a:prstGeom>
          <a:solidFill>
            <a:srgbClr val="000000">
              <a:alpha val="0"/>
            </a:srgbClr>
          </a:solidFill>
          <a:ln w="12700">
            <a:miter lim="400000"/>
          </a:ln>
        </p:spPr>
        <p:txBody>
          <a:bodyPr lIns="45719" rIns="45719"/>
          <a:lstStyle/>
          <a:p>
            <a:pPr/>
          </a:p>
        </p:txBody>
      </p:sp>
      <p:sp>
        <p:nvSpPr>
          <p:cNvPr id="732" name="Text 12"/>
          <p:cNvSpPr txBox="1"/>
          <p:nvPr/>
        </p:nvSpPr>
        <p:spPr>
          <a:xfrm>
            <a:off x="1764990" y="4874929"/>
            <a:ext cx="652472"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2000">
                <a:solidFill>
                  <a:srgbClr val="FFFFFF"/>
                </a:solidFill>
                <a:latin typeface="MiSans"/>
                <a:ea typeface="MiSans"/>
                <a:cs typeface="MiSans"/>
                <a:sym typeface="MiSans"/>
              </a:defRPr>
            </a:lvl1pPr>
          </a:lstStyle>
          <a:p>
            <a:pPr/>
            <a:r>
              <a:t>01</a:t>
            </a:r>
          </a:p>
        </p:txBody>
      </p:sp>
      <p:pic>
        <p:nvPicPr>
          <p:cNvPr id="733" name="Image 3" descr="Image 3"/>
          <p:cNvPicPr>
            <a:picLocks noChangeAspect="1"/>
          </p:cNvPicPr>
          <p:nvPr/>
        </p:nvPicPr>
        <p:blipFill>
          <a:blip r:embed="rId2">
            <a:extLst/>
          </a:blip>
          <a:stretch>
            <a:fillRect/>
          </a:stretch>
        </p:blipFill>
        <p:spPr>
          <a:xfrm rot="10800000">
            <a:off x="6640365" y="3671816"/>
            <a:ext cx="1092201" cy="1892301"/>
          </a:xfrm>
          <a:prstGeom prst="rect">
            <a:avLst/>
          </a:prstGeom>
          <a:ln w="12700">
            <a:miter lim="400000"/>
          </a:ln>
        </p:spPr>
      </p:pic>
      <p:pic>
        <p:nvPicPr>
          <p:cNvPr id="734" name="Image 4" descr="Image 4"/>
          <p:cNvPicPr>
            <a:picLocks noChangeAspect="1"/>
          </p:cNvPicPr>
          <p:nvPr/>
        </p:nvPicPr>
        <p:blipFill>
          <a:blip r:embed="rId2">
            <a:extLst/>
          </a:blip>
          <a:stretch>
            <a:fillRect/>
          </a:stretch>
        </p:blipFill>
        <p:spPr>
          <a:xfrm>
            <a:off x="9679913" y="2713560"/>
            <a:ext cx="1092201" cy="1892301"/>
          </a:xfrm>
          <a:prstGeom prst="rect">
            <a:avLst/>
          </a:prstGeom>
          <a:ln w="12700">
            <a:miter lim="400000"/>
          </a:ln>
        </p:spPr>
      </p:pic>
      <p:sp>
        <p:nvSpPr>
          <p:cNvPr id="735" name="Shape 13"/>
          <p:cNvSpPr/>
          <p:nvPr/>
        </p:nvSpPr>
        <p:spPr>
          <a:xfrm>
            <a:off x="6857734" y="4891863"/>
            <a:ext cx="652472" cy="328681"/>
          </a:xfrm>
          <a:prstGeom prst="rect">
            <a:avLst/>
          </a:prstGeom>
          <a:solidFill>
            <a:srgbClr val="000000">
              <a:alpha val="0"/>
            </a:srgbClr>
          </a:solidFill>
          <a:ln w="12700">
            <a:miter lim="400000"/>
          </a:ln>
        </p:spPr>
        <p:txBody>
          <a:bodyPr lIns="45719" rIns="45719"/>
          <a:lstStyle/>
          <a:p>
            <a:pPr/>
          </a:p>
        </p:txBody>
      </p:sp>
      <p:sp>
        <p:nvSpPr>
          <p:cNvPr id="736" name="Text 14"/>
          <p:cNvSpPr txBox="1"/>
          <p:nvPr/>
        </p:nvSpPr>
        <p:spPr>
          <a:xfrm>
            <a:off x="6857734" y="4891863"/>
            <a:ext cx="652472"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2000">
                <a:solidFill>
                  <a:srgbClr val="FFFFFF"/>
                </a:solidFill>
                <a:latin typeface="MiSans"/>
                <a:ea typeface="MiSans"/>
                <a:cs typeface="MiSans"/>
                <a:sym typeface="MiSans"/>
              </a:defRPr>
            </a:lvl1pPr>
          </a:lstStyle>
          <a:p>
            <a:pPr/>
            <a:r>
              <a:t>03</a:t>
            </a:r>
          </a:p>
        </p:txBody>
      </p:sp>
      <p:sp>
        <p:nvSpPr>
          <p:cNvPr id="737" name="Shape 15"/>
          <p:cNvSpPr/>
          <p:nvPr/>
        </p:nvSpPr>
        <p:spPr>
          <a:xfrm>
            <a:off x="9899777" y="3082613"/>
            <a:ext cx="652472" cy="328681"/>
          </a:xfrm>
          <a:prstGeom prst="rect">
            <a:avLst/>
          </a:prstGeom>
          <a:solidFill>
            <a:srgbClr val="000000">
              <a:alpha val="0"/>
            </a:srgbClr>
          </a:solidFill>
          <a:ln w="12700">
            <a:miter lim="400000"/>
          </a:ln>
        </p:spPr>
        <p:txBody>
          <a:bodyPr lIns="45719" rIns="45719"/>
          <a:lstStyle/>
          <a:p>
            <a:pPr/>
          </a:p>
        </p:txBody>
      </p:sp>
      <p:sp>
        <p:nvSpPr>
          <p:cNvPr id="738" name="Text 16"/>
          <p:cNvSpPr txBox="1"/>
          <p:nvPr/>
        </p:nvSpPr>
        <p:spPr>
          <a:xfrm>
            <a:off x="9899777" y="3082613"/>
            <a:ext cx="652472"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2000">
                <a:solidFill>
                  <a:srgbClr val="FFFFFF"/>
                </a:solidFill>
                <a:latin typeface="MiSans"/>
                <a:ea typeface="MiSans"/>
                <a:cs typeface="MiSans"/>
                <a:sym typeface="MiSans"/>
              </a:defRPr>
            </a:lvl1pPr>
          </a:lstStyle>
          <a:p>
            <a:pPr/>
            <a:r>
              <a:t>04</a:t>
            </a:r>
          </a:p>
        </p:txBody>
      </p:sp>
      <p:sp>
        <p:nvSpPr>
          <p:cNvPr id="739" name="Text 17"/>
          <p:cNvSpPr txBox="1"/>
          <p:nvPr/>
        </p:nvSpPr>
        <p:spPr>
          <a:xfrm>
            <a:off x="2646255" y="4425970"/>
            <a:ext cx="3505798"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双周会沟通</a:t>
            </a:r>
          </a:p>
        </p:txBody>
      </p:sp>
      <p:sp>
        <p:nvSpPr>
          <p:cNvPr id="740" name="Text 18"/>
          <p:cNvSpPr txBox="1"/>
          <p:nvPr/>
        </p:nvSpPr>
        <p:spPr>
          <a:xfrm>
            <a:off x="2587491" y="4679343"/>
            <a:ext cx="4192280"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每两周沟通一次项目进展，通过双周会及时了解项目的进展情况，解决项目实施过程中遇到的问题，确保项目的顺利推进。</a:t>
            </a:r>
          </a:p>
        </p:txBody>
      </p:sp>
      <p:sp>
        <p:nvSpPr>
          <p:cNvPr id="741" name="Text 19"/>
          <p:cNvSpPr txBox="1"/>
          <p:nvPr/>
        </p:nvSpPr>
        <p:spPr>
          <a:xfrm>
            <a:off x="7686006" y="4425970"/>
            <a:ext cx="3505797"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沟通机制总结</a:t>
            </a:r>
          </a:p>
        </p:txBody>
      </p:sp>
      <p:sp>
        <p:nvSpPr>
          <p:cNvPr id="742" name="Text 20"/>
          <p:cNvSpPr txBox="1"/>
          <p:nvPr/>
        </p:nvSpPr>
        <p:spPr>
          <a:xfrm>
            <a:off x="7627240" y="4679343"/>
            <a:ext cx="4192281"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通过启动会、双周会和工作群交流等多种沟通方式，确保项目团队成员之间的信息畅通和协作高效，及时解决项目实施过程中遇到的问题，推动项目的顺利实施和高效运行。</a:t>
            </a:r>
          </a:p>
        </p:txBody>
      </p:sp>
      <p:sp>
        <p:nvSpPr>
          <p:cNvPr id="743" name="Text 21"/>
          <p:cNvSpPr txBox="1"/>
          <p:nvPr/>
        </p:nvSpPr>
        <p:spPr>
          <a:xfrm>
            <a:off x="616287" y="1993665"/>
            <a:ext cx="3505798"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启动会安排</a:t>
            </a:r>
          </a:p>
        </p:txBody>
      </p:sp>
      <p:sp>
        <p:nvSpPr>
          <p:cNvPr id="744" name="Text 22"/>
          <p:cNvSpPr txBox="1"/>
          <p:nvPr/>
        </p:nvSpPr>
        <p:spPr>
          <a:xfrm>
            <a:off x="557523" y="2247039"/>
            <a:ext cx="4192280"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启动会将在下周安排，明确项目启动的具体时间和安排，确保项目团队成员了解项目启动的相关信息和要求。</a:t>
            </a:r>
          </a:p>
        </p:txBody>
      </p:sp>
      <p:sp>
        <p:nvSpPr>
          <p:cNvPr id="745" name="Text 23"/>
          <p:cNvSpPr txBox="1"/>
          <p:nvPr/>
        </p:nvSpPr>
        <p:spPr>
          <a:xfrm>
            <a:off x="5632024" y="1993665"/>
            <a:ext cx="3505797"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工作群交流</a:t>
            </a:r>
          </a:p>
        </p:txBody>
      </p:sp>
      <p:sp>
        <p:nvSpPr>
          <p:cNvPr id="746" name="Text 24"/>
          <p:cNvSpPr txBox="1"/>
          <p:nvPr/>
        </p:nvSpPr>
        <p:spPr>
          <a:xfrm>
            <a:off x="5573259" y="2247039"/>
            <a:ext cx="4192280"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工作群作为主要的沟通途径，同步所有工作进展，鼓励公开交流，保持项目执行透明，符合社区原则，确保项目团队成员之间的信息畅通和协作高效。</a:t>
            </a:r>
          </a:p>
        </p:txBody>
      </p:sp>
      <p:sp>
        <p:nvSpPr>
          <p:cNvPr id="747" name="Text 25"/>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项目沟通机制</a:t>
            </a:r>
          </a:p>
        </p:txBody>
      </p:sp>
      <p:pic>
        <p:nvPicPr>
          <p:cNvPr id="748" name="Image 5" descr="Image 5"/>
          <p:cNvPicPr>
            <a:picLocks noChangeAspect="1"/>
          </p:cNvPicPr>
          <p:nvPr/>
        </p:nvPicPr>
        <p:blipFill>
          <a:blip r:embed="rId3">
            <a:extLst/>
          </a:blip>
          <a:stretch>
            <a:fillRect/>
          </a:stretch>
        </p:blipFill>
        <p:spPr>
          <a:xfrm>
            <a:off x="662882" y="495145"/>
            <a:ext cx="1371601" cy="304801"/>
          </a:xfrm>
          <a:prstGeom prst="rect">
            <a:avLst/>
          </a:prstGeom>
          <a:ln w="12700">
            <a:miter lim="400000"/>
          </a:ln>
        </p:spPr>
      </p:pic>
      <p:sp>
        <p:nvSpPr>
          <p:cNvPr id="749"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1" name="Image 0" descr="Image 0"/>
          <p:cNvPicPr>
            <a:picLocks noChangeAspect="1"/>
          </p:cNvPicPr>
          <p:nvPr/>
        </p:nvPicPr>
        <p:blipFill>
          <a:blip r:embed="rId2">
            <a:extLst/>
          </a:blip>
          <a:stretch>
            <a:fillRect/>
          </a:stretch>
        </p:blipFill>
        <p:spPr>
          <a:xfrm>
            <a:off x="0" y="3425"/>
            <a:ext cx="12192000" cy="6864627"/>
          </a:xfrm>
          <a:prstGeom prst="rect">
            <a:avLst/>
          </a:prstGeom>
          <a:ln w="12700">
            <a:miter lim="400000"/>
          </a:ln>
        </p:spPr>
      </p:pic>
      <p:sp>
        <p:nvSpPr>
          <p:cNvPr id="752" name="Text 0"/>
          <p:cNvSpPr txBox="1"/>
          <p:nvPr/>
        </p:nvSpPr>
        <p:spPr>
          <a:xfrm>
            <a:off x="4119359" y="3709830"/>
            <a:ext cx="383201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3200">
                <a:solidFill>
                  <a:srgbClr val="FFFFFF"/>
                </a:solidFill>
                <a:latin typeface="MiSans"/>
                <a:ea typeface="MiSans"/>
                <a:cs typeface="MiSans"/>
                <a:sym typeface="MiSans"/>
              </a:defRPr>
            </a:lvl1pPr>
          </a:lstStyle>
          <a:p>
            <a:pPr/>
            <a:r>
              <a:t>项目进度与里程碑</a:t>
            </a:r>
          </a:p>
        </p:txBody>
      </p:sp>
      <p:pic>
        <p:nvPicPr>
          <p:cNvPr id="753" name="Image 1" descr="Image 1"/>
          <p:cNvPicPr>
            <a:picLocks noChangeAspect="1"/>
          </p:cNvPicPr>
          <p:nvPr/>
        </p:nvPicPr>
        <p:blipFill>
          <a:blip r:embed="rId3">
            <a:extLst/>
          </a:blip>
          <a:stretch>
            <a:fillRect/>
          </a:stretch>
        </p:blipFill>
        <p:spPr>
          <a:xfrm>
            <a:off x="625604" y="467336"/>
            <a:ext cx="1770501" cy="352407"/>
          </a:xfrm>
          <a:prstGeom prst="rect">
            <a:avLst/>
          </a:prstGeom>
          <a:ln w="12700">
            <a:miter lim="400000"/>
          </a:ln>
        </p:spPr>
      </p:pic>
      <p:sp>
        <p:nvSpPr>
          <p:cNvPr id="754" name="Shape 1"/>
          <p:cNvSpPr/>
          <p:nvPr/>
        </p:nvSpPr>
        <p:spPr>
          <a:xfrm>
            <a:off x="779721" y="6270738"/>
            <a:ext cx="1" cy="125951"/>
          </a:xfrm>
          <a:prstGeom prst="line">
            <a:avLst/>
          </a:prstGeom>
          <a:ln w="12700">
            <a:solidFill>
              <a:srgbClr val="FFFFFF"/>
            </a:solidFill>
          </a:ln>
        </p:spPr>
        <p:txBody>
          <a:bodyPr lIns="45719" rIns="45719"/>
          <a:lstStyle/>
          <a:p>
            <a:pPr/>
          </a:p>
        </p:txBody>
      </p:sp>
      <p:sp>
        <p:nvSpPr>
          <p:cNvPr id="755" name="Shape 2"/>
          <p:cNvSpPr/>
          <p:nvPr/>
        </p:nvSpPr>
        <p:spPr>
          <a:xfrm>
            <a:off x="867722" y="6270738"/>
            <a:ext cx="1" cy="125951"/>
          </a:xfrm>
          <a:prstGeom prst="line">
            <a:avLst/>
          </a:prstGeom>
          <a:ln w="12700">
            <a:solidFill>
              <a:srgbClr val="FFFFFF"/>
            </a:solidFill>
          </a:ln>
        </p:spPr>
        <p:txBody>
          <a:bodyPr lIns="45719" rIns="45719"/>
          <a:lstStyle/>
          <a:p>
            <a:pPr/>
          </a:p>
        </p:txBody>
      </p:sp>
      <p:sp>
        <p:nvSpPr>
          <p:cNvPr id="756" name="Shape 3"/>
          <p:cNvSpPr/>
          <p:nvPr/>
        </p:nvSpPr>
        <p:spPr>
          <a:xfrm>
            <a:off x="955721" y="6166356"/>
            <a:ext cx="1" cy="220415"/>
          </a:xfrm>
          <a:prstGeom prst="line">
            <a:avLst/>
          </a:prstGeom>
          <a:ln w="12700">
            <a:solidFill>
              <a:srgbClr val="FFFFFF"/>
            </a:solidFill>
          </a:ln>
        </p:spPr>
        <p:txBody>
          <a:bodyPr lIns="45719" rIns="45719"/>
          <a:lstStyle/>
          <a:p>
            <a:pPr/>
          </a:p>
        </p:txBody>
      </p:sp>
      <p:sp>
        <p:nvSpPr>
          <p:cNvPr id="757" name="Shape 4"/>
          <p:cNvSpPr/>
          <p:nvPr/>
        </p:nvSpPr>
        <p:spPr>
          <a:xfrm>
            <a:off x="1043722" y="6270738"/>
            <a:ext cx="1" cy="125951"/>
          </a:xfrm>
          <a:prstGeom prst="line">
            <a:avLst/>
          </a:prstGeom>
          <a:ln w="12700">
            <a:solidFill>
              <a:srgbClr val="FFFFFF"/>
            </a:solidFill>
          </a:ln>
        </p:spPr>
        <p:txBody>
          <a:bodyPr lIns="45719" rIns="45719"/>
          <a:lstStyle/>
          <a:p>
            <a:pPr/>
          </a:p>
        </p:txBody>
      </p:sp>
      <p:sp>
        <p:nvSpPr>
          <p:cNvPr id="758" name="Shape 5"/>
          <p:cNvSpPr/>
          <p:nvPr/>
        </p:nvSpPr>
        <p:spPr>
          <a:xfrm>
            <a:off x="1131722" y="6270738"/>
            <a:ext cx="1" cy="125951"/>
          </a:xfrm>
          <a:prstGeom prst="line">
            <a:avLst/>
          </a:prstGeom>
          <a:ln w="12700">
            <a:solidFill>
              <a:srgbClr val="FFFFFF"/>
            </a:solidFill>
          </a:ln>
        </p:spPr>
        <p:txBody>
          <a:bodyPr lIns="45719" rIns="45719"/>
          <a:lstStyle/>
          <a:p>
            <a:pPr/>
          </a:p>
        </p:txBody>
      </p:sp>
      <p:sp>
        <p:nvSpPr>
          <p:cNvPr id="759" name="Shape 6"/>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760" name="Shape 8"/>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761" name="Shape 10"/>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762" name="Shape 12"/>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pic>
        <p:nvPicPr>
          <p:cNvPr id="763" name="Image 2" descr="Image 2"/>
          <p:cNvPicPr>
            <a:picLocks noChangeAspect="1"/>
          </p:cNvPicPr>
          <p:nvPr/>
        </p:nvPicPr>
        <p:blipFill>
          <a:blip r:embed="rId4">
            <a:extLst/>
          </a:blip>
          <a:stretch>
            <a:fillRect/>
          </a:stretch>
        </p:blipFill>
        <p:spPr>
          <a:xfrm>
            <a:off x="4267198" y="3446152"/>
            <a:ext cx="3657601" cy="12701"/>
          </a:xfrm>
          <a:prstGeom prst="rect">
            <a:avLst/>
          </a:prstGeom>
          <a:ln w="12700">
            <a:miter lim="400000"/>
          </a:ln>
        </p:spPr>
      </p:pic>
      <p:sp>
        <p:nvSpPr>
          <p:cNvPr id="764" name="Shape 14"/>
          <p:cNvSpPr/>
          <p:nvPr/>
        </p:nvSpPr>
        <p:spPr>
          <a:xfrm>
            <a:off x="4893309" y="1477010"/>
            <a:ext cx="2284096" cy="2335530"/>
          </a:xfrm>
          <a:prstGeom prst="rect">
            <a:avLst/>
          </a:prstGeom>
          <a:solidFill>
            <a:srgbClr val="000000">
              <a:alpha val="0"/>
            </a:srgbClr>
          </a:solidFill>
          <a:ln w="12700">
            <a:miter lim="400000"/>
          </a:ln>
        </p:spPr>
        <p:txBody>
          <a:bodyPr lIns="45719" rIns="45719"/>
          <a:lstStyle/>
          <a:p>
            <a:pPr/>
          </a:p>
        </p:txBody>
      </p:sp>
      <p:sp>
        <p:nvSpPr>
          <p:cNvPr id="765" name="Text 15"/>
          <p:cNvSpPr txBox="1"/>
          <p:nvPr/>
        </p:nvSpPr>
        <p:spPr>
          <a:xfrm>
            <a:off x="4893309" y="1477010"/>
            <a:ext cx="2284096" cy="2451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13800">
                <a:gradFill flip="none" rotWithShape="1">
                  <a:gsLst>
                    <a:gs pos="28000">
                      <a:srgbClr val="FFFFFF">
                        <a:alpha val="61000"/>
                      </a:srgbClr>
                    </a:gs>
                    <a:gs pos="78000">
                      <a:srgbClr val="FFFFFF"/>
                    </a:gs>
                  </a:gsLst>
                  <a:path path="circle">
                    <a:fillToRect l="37721" t="-19636" r="62278" b="119636"/>
                  </a:path>
                </a:gradFill>
                <a:latin typeface="PingFang SC Medium"/>
                <a:ea typeface="PingFang SC Medium"/>
                <a:cs typeface="PingFang SC Medium"/>
                <a:sym typeface="PingFang SC Medium"/>
              </a:defRPr>
            </a:lvl1pPr>
          </a:lstStyle>
          <a:p>
            <a:pPr/>
            <a:r>
              <a:t>08</a:t>
            </a:r>
          </a:p>
        </p:txBody>
      </p:sp>
      <p:sp>
        <p:nvSpPr>
          <p:cNvPr id="766"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8" name="Image 1" descr="Image 1"/>
          <p:cNvPicPr>
            <a:picLocks noChangeAspect="1"/>
          </p:cNvPicPr>
          <p:nvPr/>
        </p:nvPicPr>
        <p:blipFill>
          <a:blip r:embed="rId2">
            <a:extLst/>
          </a:blip>
          <a:stretch>
            <a:fillRect/>
          </a:stretch>
        </p:blipFill>
        <p:spPr>
          <a:xfrm>
            <a:off x="315542" y="1581380"/>
            <a:ext cx="11608236" cy="2044394"/>
          </a:xfrm>
          <a:prstGeom prst="rect">
            <a:avLst/>
          </a:prstGeom>
          <a:ln w="12700">
            <a:miter lim="400000"/>
          </a:ln>
        </p:spPr>
      </p:pic>
      <p:sp>
        <p:nvSpPr>
          <p:cNvPr id="769"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sp>
        <p:nvSpPr>
          <p:cNvPr id="770"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sp>
        <p:nvSpPr>
          <p:cNvPr id="771" name="Shape 4"/>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sp>
        <p:nvSpPr>
          <p:cNvPr id="772" name="Shape 6"/>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sp>
        <p:nvSpPr>
          <p:cNvPr id="773" name="Text 8"/>
          <p:cNvSpPr txBox="1"/>
          <p:nvPr/>
        </p:nvSpPr>
        <p:spPr>
          <a:xfrm>
            <a:off x="2412629" y="1964285"/>
            <a:ext cx="5268832"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里程碑设定</a:t>
            </a:r>
          </a:p>
        </p:txBody>
      </p:sp>
      <p:sp>
        <p:nvSpPr>
          <p:cNvPr id="774" name="Shape 9"/>
          <p:cNvSpPr/>
          <p:nvPr/>
        </p:nvSpPr>
        <p:spPr>
          <a:xfrm>
            <a:off x="908356" y="2269552"/>
            <a:ext cx="935245" cy="591573"/>
          </a:xfrm>
          <a:prstGeom prst="rect">
            <a:avLst/>
          </a:prstGeom>
          <a:solidFill>
            <a:srgbClr val="000000">
              <a:alpha val="0"/>
            </a:srgbClr>
          </a:solidFill>
          <a:ln w="12700">
            <a:miter lim="400000"/>
          </a:ln>
        </p:spPr>
        <p:txBody>
          <a:bodyPr lIns="45719" rIns="45719"/>
          <a:lstStyle/>
          <a:p>
            <a:pPr/>
          </a:p>
        </p:txBody>
      </p:sp>
      <p:sp>
        <p:nvSpPr>
          <p:cNvPr id="775" name="Text 10"/>
          <p:cNvSpPr txBox="1"/>
          <p:nvPr/>
        </p:nvSpPr>
        <p:spPr>
          <a:xfrm>
            <a:off x="908356" y="2269552"/>
            <a:ext cx="935245"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600">
                <a:solidFill>
                  <a:srgbClr val="FFFFFF"/>
                </a:solidFill>
                <a:latin typeface="MiSans"/>
                <a:ea typeface="MiSans"/>
                <a:cs typeface="MiSans"/>
                <a:sym typeface="MiSans"/>
              </a:defRPr>
            </a:lvl1pPr>
          </a:lstStyle>
          <a:p>
            <a:pPr/>
            <a:r>
              <a:t>01</a:t>
            </a:r>
          </a:p>
        </p:txBody>
      </p:sp>
      <p:sp>
        <p:nvSpPr>
          <p:cNvPr id="776" name="Text 11"/>
          <p:cNvSpPr txBox="1"/>
          <p:nvPr/>
        </p:nvSpPr>
        <p:spPr>
          <a:xfrm>
            <a:off x="2367065" y="2254649"/>
            <a:ext cx="7704780"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8月15日v1 alpha测试版本上线，8月30日v1 beta测试版本接受测试，9月15日v1上线版本及bot测试，9月30日正式上线。</a:t>
            </a:r>
          </a:p>
        </p:txBody>
      </p:sp>
      <p:pic>
        <p:nvPicPr>
          <p:cNvPr id="777" name="Image 2" descr="Image 2"/>
          <p:cNvPicPr>
            <a:picLocks noChangeAspect="1"/>
          </p:cNvPicPr>
          <p:nvPr/>
        </p:nvPicPr>
        <p:blipFill>
          <a:blip r:embed="rId3">
            <a:extLst/>
          </a:blip>
          <a:stretch>
            <a:fillRect/>
          </a:stretch>
        </p:blipFill>
        <p:spPr>
          <a:xfrm>
            <a:off x="295299" y="3187945"/>
            <a:ext cx="11737700" cy="2062221"/>
          </a:xfrm>
          <a:prstGeom prst="rect">
            <a:avLst/>
          </a:prstGeom>
          <a:ln w="12700">
            <a:miter lim="400000"/>
          </a:ln>
        </p:spPr>
      </p:pic>
      <p:sp>
        <p:nvSpPr>
          <p:cNvPr id="778" name="Text 12"/>
          <p:cNvSpPr txBox="1"/>
          <p:nvPr/>
        </p:nvSpPr>
        <p:spPr>
          <a:xfrm>
            <a:off x="6258295" y="3537591"/>
            <a:ext cx="3663435"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阶段目标</a:t>
            </a:r>
          </a:p>
        </p:txBody>
      </p:sp>
      <p:sp>
        <p:nvSpPr>
          <p:cNvPr id="779" name="Text 13"/>
          <p:cNvSpPr txBox="1"/>
          <p:nvPr/>
        </p:nvSpPr>
        <p:spPr>
          <a:xfrm>
            <a:off x="2193499" y="3827955"/>
            <a:ext cx="7704780"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定期检查项目进展情况，通过双周会和工作群交流及时反馈进度，确保项目按时交付。</a:t>
            </a:r>
          </a:p>
        </p:txBody>
      </p:sp>
      <p:sp>
        <p:nvSpPr>
          <p:cNvPr id="780" name="Shape 14"/>
          <p:cNvSpPr/>
          <p:nvPr/>
        </p:nvSpPr>
        <p:spPr>
          <a:xfrm>
            <a:off x="10419352" y="3889702"/>
            <a:ext cx="851695" cy="591573"/>
          </a:xfrm>
          <a:prstGeom prst="rect">
            <a:avLst/>
          </a:prstGeom>
          <a:solidFill>
            <a:srgbClr val="000000">
              <a:alpha val="0"/>
            </a:srgbClr>
          </a:solidFill>
          <a:ln w="12700">
            <a:miter lim="400000"/>
          </a:ln>
        </p:spPr>
        <p:txBody>
          <a:bodyPr lIns="45719" rIns="45719"/>
          <a:lstStyle/>
          <a:p>
            <a:pPr/>
          </a:p>
        </p:txBody>
      </p:sp>
      <p:sp>
        <p:nvSpPr>
          <p:cNvPr id="781" name="Text 15"/>
          <p:cNvSpPr txBox="1"/>
          <p:nvPr/>
        </p:nvSpPr>
        <p:spPr>
          <a:xfrm>
            <a:off x="10419352" y="3889702"/>
            <a:ext cx="851695"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600">
                <a:solidFill>
                  <a:srgbClr val="FFFFFF"/>
                </a:solidFill>
                <a:latin typeface="MiSans"/>
                <a:ea typeface="MiSans"/>
                <a:cs typeface="MiSans"/>
                <a:sym typeface="MiSans"/>
              </a:defRPr>
            </a:lvl1pPr>
          </a:lstStyle>
          <a:p>
            <a:pPr/>
            <a:r>
              <a:t>02</a:t>
            </a:r>
          </a:p>
        </p:txBody>
      </p:sp>
      <p:sp>
        <p:nvSpPr>
          <p:cNvPr id="782" name="Shape 16"/>
          <p:cNvSpPr/>
          <p:nvPr/>
        </p:nvSpPr>
        <p:spPr>
          <a:xfrm>
            <a:off x="11358881" y="6059761"/>
            <a:ext cx="226535" cy="220416"/>
          </a:xfrm>
          <a:prstGeom prst="rect">
            <a:avLst/>
          </a:prstGeom>
          <a:solidFill>
            <a:srgbClr val="517BDA"/>
          </a:soli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pic>
        <p:nvPicPr>
          <p:cNvPr id="783" name="Image 3" descr="Image 3"/>
          <p:cNvPicPr>
            <a:picLocks noChangeAspect="1"/>
          </p:cNvPicPr>
          <p:nvPr/>
        </p:nvPicPr>
        <p:blipFill>
          <a:blip r:embed="rId2">
            <a:extLst/>
          </a:blip>
          <a:stretch>
            <a:fillRect/>
          </a:stretch>
        </p:blipFill>
        <p:spPr>
          <a:xfrm>
            <a:off x="315542" y="4745204"/>
            <a:ext cx="11608236" cy="2044394"/>
          </a:xfrm>
          <a:prstGeom prst="rect">
            <a:avLst/>
          </a:prstGeom>
          <a:ln w="12700">
            <a:miter lim="400000"/>
          </a:ln>
        </p:spPr>
      </p:pic>
      <p:sp>
        <p:nvSpPr>
          <p:cNvPr id="784" name="Text 18"/>
          <p:cNvSpPr txBox="1"/>
          <p:nvPr/>
        </p:nvSpPr>
        <p:spPr>
          <a:xfrm>
            <a:off x="2412629" y="5109821"/>
            <a:ext cx="5268832"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进度监控</a:t>
            </a:r>
          </a:p>
        </p:txBody>
      </p:sp>
      <p:sp>
        <p:nvSpPr>
          <p:cNvPr id="785" name="Shape 19"/>
          <p:cNvSpPr/>
          <p:nvPr/>
        </p:nvSpPr>
        <p:spPr>
          <a:xfrm>
            <a:off x="919012" y="5440031"/>
            <a:ext cx="913933" cy="591573"/>
          </a:xfrm>
          <a:prstGeom prst="rect">
            <a:avLst/>
          </a:prstGeom>
          <a:solidFill>
            <a:srgbClr val="000000">
              <a:alpha val="0"/>
            </a:srgbClr>
          </a:solidFill>
          <a:ln w="12700">
            <a:miter lim="400000"/>
          </a:ln>
        </p:spPr>
        <p:txBody>
          <a:bodyPr lIns="45719" rIns="45719"/>
          <a:lstStyle/>
          <a:p>
            <a:pPr/>
          </a:p>
        </p:txBody>
      </p:sp>
      <p:sp>
        <p:nvSpPr>
          <p:cNvPr id="786" name="Text 20"/>
          <p:cNvSpPr txBox="1"/>
          <p:nvPr/>
        </p:nvSpPr>
        <p:spPr>
          <a:xfrm>
            <a:off x="919012" y="5440031"/>
            <a:ext cx="913933"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600">
                <a:solidFill>
                  <a:srgbClr val="FFFFFF"/>
                </a:solidFill>
                <a:latin typeface="MiSans"/>
                <a:ea typeface="MiSans"/>
                <a:cs typeface="MiSans"/>
                <a:sym typeface="MiSans"/>
              </a:defRPr>
            </a:lvl1pPr>
          </a:lstStyle>
          <a:p>
            <a:pPr/>
            <a:r>
              <a:t>03</a:t>
            </a:r>
          </a:p>
        </p:txBody>
      </p:sp>
      <p:sp>
        <p:nvSpPr>
          <p:cNvPr id="787" name="Text 21"/>
          <p:cNvSpPr txBox="1"/>
          <p:nvPr/>
        </p:nvSpPr>
        <p:spPr>
          <a:xfrm>
            <a:off x="2367065" y="5400185"/>
            <a:ext cx="7704780"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按照时间节点完成各阶段任务，确保项目按计划推进，及时发现问题并调整策略。</a:t>
            </a:r>
          </a:p>
        </p:txBody>
      </p:sp>
      <p:sp>
        <p:nvSpPr>
          <p:cNvPr id="788" name="Text 22"/>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项目进度规划</a:t>
            </a:r>
          </a:p>
        </p:txBody>
      </p:sp>
      <p:pic>
        <p:nvPicPr>
          <p:cNvPr id="789" name="Image 4" descr="Image 4"/>
          <p:cNvPicPr>
            <a:picLocks noChangeAspect="1"/>
          </p:cNvPicPr>
          <p:nvPr/>
        </p:nvPicPr>
        <p:blipFill>
          <a:blip r:embed="rId4">
            <a:extLst/>
          </a:blip>
          <a:stretch>
            <a:fillRect/>
          </a:stretch>
        </p:blipFill>
        <p:spPr>
          <a:xfrm>
            <a:off x="662882" y="495145"/>
            <a:ext cx="1371601" cy="304801"/>
          </a:xfrm>
          <a:prstGeom prst="rect">
            <a:avLst/>
          </a:prstGeom>
          <a:ln w="12700">
            <a:miter lim="400000"/>
          </a:ln>
        </p:spPr>
      </p:pic>
      <p:sp>
        <p:nvSpPr>
          <p:cNvPr id="790"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Shape 0"/>
          <p:cNvSpPr/>
          <p:nvPr/>
        </p:nvSpPr>
        <p:spPr>
          <a:xfrm>
            <a:off x="949026" y="6176991"/>
            <a:ext cx="1" cy="125951"/>
          </a:xfrm>
          <a:prstGeom prst="line">
            <a:avLst/>
          </a:prstGeom>
          <a:ln w="12700">
            <a:solidFill>
              <a:srgbClr val="FFFFFF"/>
            </a:solidFill>
          </a:ln>
        </p:spPr>
        <p:txBody>
          <a:bodyPr lIns="45719" rIns="45719"/>
          <a:lstStyle/>
          <a:p>
            <a:pPr/>
          </a:p>
        </p:txBody>
      </p:sp>
      <p:sp>
        <p:nvSpPr>
          <p:cNvPr id="108" name="Shape 1"/>
          <p:cNvSpPr/>
          <p:nvPr/>
        </p:nvSpPr>
        <p:spPr>
          <a:xfrm>
            <a:off x="1037027" y="6176991"/>
            <a:ext cx="1" cy="125951"/>
          </a:xfrm>
          <a:prstGeom prst="line">
            <a:avLst/>
          </a:prstGeom>
          <a:ln w="12700">
            <a:solidFill>
              <a:srgbClr val="FFFFFF"/>
            </a:solidFill>
          </a:ln>
        </p:spPr>
        <p:txBody>
          <a:bodyPr lIns="45719" rIns="45719"/>
          <a:lstStyle/>
          <a:p>
            <a:pPr/>
          </a:p>
        </p:txBody>
      </p:sp>
      <p:sp>
        <p:nvSpPr>
          <p:cNvPr id="109" name="Shape 2"/>
          <p:cNvSpPr/>
          <p:nvPr/>
        </p:nvSpPr>
        <p:spPr>
          <a:xfrm>
            <a:off x="1125027" y="6072609"/>
            <a:ext cx="1" cy="220415"/>
          </a:xfrm>
          <a:prstGeom prst="line">
            <a:avLst/>
          </a:prstGeom>
          <a:ln w="12700">
            <a:solidFill>
              <a:srgbClr val="FFFFFF"/>
            </a:solidFill>
          </a:ln>
        </p:spPr>
        <p:txBody>
          <a:bodyPr lIns="45719" rIns="45719"/>
          <a:lstStyle/>
          <a:p>
            <a:pPr/>
          </a:p>
        </p:txBody>
      </p:sp>
      <p:sp>
        <p:nvSpPr>
          <p:cNvPr id="110" name="Shape 3"/>
          <p:cNvSpPr/>
          <p:nvPr/>
        </p:nvSpPr>
        <p:spPr>
          <a:xfrm>
            <a:off x="1213028" y="6176991"/>
            <a:ext cx="1" cy="125951"/>
          </a:xfrm>
          <a:prstGeom prst="line">
            <a:avLst/>
          </a:prstGeom>
          <a:ln w="12700">
            <a:solidFill>
              <a:srgbClr val="FFFFFF"/>
            </a:solidFill>
          </a:ln>
        </p:spPr>
        <p:txBody>
          <a:bodyPr lIns="45719" rIns="45719"/>
          <a:lstStyle/>
          <a:p>
            <a:pPr/>
          </a:p>
        </p:txBody>
      </p:sp>
      <p:sp>
        <p:nvSpPr>
          <p:cNvPr id="111" name="Shape 4"/>
          <p:cNvSpPr/>
          <p:nvPr/>
        </p:nvSpPr>
        <p:spPr>
          <a:xfrm>
            <a:off x="1301028" y="6176991"/>
            <a:ext cx="1" cy="125951"/>
          </a:xfrm>
          <a:prstGeom prst="line">
            <a:avLst/>
          </a:prstGeom>
          <a:ln w="12700">
            <a:solidFill>
              <a:srgbClr val="FFFFFF"/>
            </a:solidFill>
          </a:ln>
        </p:spPr>
        <p:txBody>
          <a:bodyPr lIns="45719" rIns="45719"/>
          <a:lstStyle/>
          <a:p>
            <a:pPr/>
          </a:p>
        </p:txBody>
      </p:sp>
      <p:sp>
        <p:nvSpPr>
          <p:cNvPr id="112" name="Shape 5"/>
          <p:cNvSpPr/>
          <p:nvPr/>
        </p:nvSpPr>
        <p:spPr>
          <a:xfrm flipH="1">
            <a:off x="11601220" y="672669"/>
            <a:ext cx="77799" cy="72001"/>
          </a:xfrm>
          <a:prstGeom prst="ellipse">
            <a:avLst/>
          </a:prstGeom>
          <a:solidFill>
            <a:srgbClr val="FFFFFF"/>
          </a:solidFill>
          <a:ln w="12700">
            <a:miter lim="400000"/>
          </a:ln>
        </p:spPr>
        <p:txBody>
          <a:bodyPr lIns="45719" rIns="45719"/>
          <a:lstStyle/>
          <a:p>
            <a:pPr/>
          </a:p>
        </p:txBody>
      </p:sp>
      <p:sp>
        <p:nvSpPr>
          <p:cNvPr id="113" name="Shape 7"/>
          <p:cNvSpPr/>
          <p:nvPr/>
        </p:nvSpPr>
        <p:spPr>
          <a:xfrm flipH="1">
            <a:off x="11473045" y="672669"/>
            <a:ext cx="77799" cy="72001"/>
          </a:xfrm>
          <a:prstGeom prst="ellipse">
            <a:avLst/>
          </a:prstGeom>
          <a:solidFill>
            <a:srgbClr val="FFFFFF">
              <a:alpha val="56471"/>
            </a:srgbClr>
          </a:solidFill>
          <a:ln w="12700">
            <a:miter lim="400000"/>
          </a:ln>
        </p:spPr>
        <p:txBody>
          <a:bodyPr lIns="45719" rIns="45719"/>
          <a:lstStyle/>
          <a:p>
            <a:pPr/>
          </a:p>
        </p:txBody>
      </p:sp>
      <p:sp>
        <p:nvSpPr>
          <p:cNvPr id="114" name="Shape 9"/>
          <p:cNvSpPr/>
          <p:nvPr/>
        </p:nvSpPr>
        <p:spPr>
          <a:xfrm flipH="1">
            <a:off x="11342030" y="672669"/>
            <a:ext cx="77799" cy="72001"/>
          </a:xfrm>
          <a:prstGeom prst="ellipse">
            <a:avLst/>
          </a:prstGeom>
          <a:solidFill>
            <a:srgbClr val="FFFFFF"/>
          </a:solidFill>
          <a:ln w="12700">
            <a:miter lim="400000"/>
          </a:ln>
        </p:spPr>
        <p:txBody>
          <a:bodyPr lIns="45719" rIns="45719"/>
          <a:lstStyle/>
          <a:p>
            <a:pPr/>
          </a:p>
        </p:txBody>
      </p:sp>
      <p:sp>
        <p:nvSpPr>
          <p:cNvPr id="115" name="Shape 11"/>
          <p:cNvSpPr/>
          <p:nvPr/>
        </p:nvSpPr>
        <p:spPr>
          <a:xfrm flipH="1">
            <a:off x="11211017" y="672669"/>
            <a:ext cx="77799" cy="72001"/>
          </a:xfrm>
          <a:prstGeom prst="ellipse">
            <a:avLst/>
          </a:prstGeom>
          <a:solidFill>
            <a:srgbClr val="FFFFFF">
              <a:alpha val="56471"/>
            </a:srgbClr>
          </a:solidFill>
          <a:ln w="12700">
            <a:miter lim="400000"/>
          </a:ln>
        </p:spPr>
        <p:txBody>
          <a:bodyPr lIns="45719" rIns="45719"/>
          <a:lstStyle/>
          <a:p>
            <a:pPr/>
          </a:p>
        </p:txBody>
      </p:sp>
      <p:sp>
        <p:nvSpPr>
          <p:cNvPr id="116" name="Text 13"/>
          <p:cNvSpPr txBox="1"/>
          <p:nvPr/>
        </p:nvSpPr>
        <p:spPr>
          <a:xfrm>
            <a:off x="4835795" y="1709633"/>
            <a:ext cx="813495"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90000"/>
              </a:lnSpc>
              <a:defRPr b="1" sz="3600">
                <a:solidFill>
                  <a:srgbClr val="FFFFFF"/>
                </a:solidFill>
                <a:latin typeface="MiSans"/>
                <a:ea typeface="MiSans"/>
                <a:cs typeface="MiSans"/>
                <a:sym typeface="MiSans"/>
              </a:defRPr>
            </a:lvl1pPr>
          </a:lstStyle>
          <a:p>
            <a:pPr/>
            <a:r>
              <a:t>01</a:t>
            </a:r>
          </a:p>
        </p:txBody>
      </p:sp>
      <p:sp>
        <p:nvSpPr>
          <p:cNvPr id="117" name="Text 14"/>
          <p:cNvSpPr txBox="1"/>
          <p:nvPr/>
        </p:nvSpPr>
        <p:spPr>
          <a:xfrm>
            <a:off x="6076868" y="1779472"/>
            <a:ext cx="4134108"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latin typeface="MiSans"/>
                <a:ea typeface="MiSans"/>
                <a:cs typeface="MiSans"/>
                <a:sym typeface="MiSans"/>
              </a:defRPr>
            </a:lvl1pPr>
          </a:lstStyle>
          <a:p>
            <a:pPr/>
            <a:r>
              <a:t>项目组织与沟通</a:t>
            </a:r>
          </a:p>
        </p:txBody>
      </p:sp>
      <p:sp>
        <p:nvSpPr>
          <p:cNvPr id="118" name="Text 15"/>
          <p:cNvSpPr txBox="1"/>
          <p:nvPr/>
        </p:nvSpPr>
        <p:spPr>
          <a:xfrm>
            <a:off x="4835795" y="2571025"/>
            <a:ext cx="866504"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b="1" sz="3600">
                <a:solidFill>
                  <a:srgbClr val="FFFFFF"/>
                </a:solidFill>
                <a:latin typeface="MiSans"/>
                <a:ea typeface="MiSans"/>
                <a:cs typeface="MiSans"/>
                <a:sym typeface="MiSans"/>
              </a:defRPr>
            </a:lvl1pPr>
          </a:lstStyle>
          <a:p>
            <a:pPr/>
            <a:r>
              <a:t>02</a:t>
            </a:r>
          </a:p>
        </p:txBody>
      </p:sp>
      <p:sp>
        <p:nvSpPr>
          <p:cNvPr id="119" name="Text 16"/>
          <p:cNvSpPr txBox="1"/>
          <p:nvPr/>
        </p:nvSpPr>
        <p:spPr>
          <a:xfrm>
            <a:off x="6076868" y="2640864"/>
            <a:ext cx="4134108"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latin typeface="MiSans"/>
                <a:ea typeface="MiSans"/>
                <a:cs typeface="MiSans"/>
                <a:sym typeface="MiSans"/>
              </a:defRPr>
            </a:lvl1pPr>
          </a:lstStyle>
          <a:p>
            <a:pPr/>
            <a:r>
              <a:t>项目进度与里程碑</a:t>
            </a:r>
          </a:p>
        </p:txBody>
      </p:sp>
      <p:sp>
        <p:nvSpPr>
          <p:cNvPr id="120" name="Text 17"/>
          <p:cNvSpPr txBox="1"/>
          <p:nvPr/>
        </p:nvSpPr>
        <p:spPr>
          <a:xfrm>
            <a:off x="4835795" y="3472172"/>
            <a:ext cx="866504"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b="1" sz="3600">
                <a:solidFill>
                  <a:srgbClr val="FFFFFF"/>
                </a:solidFill>
                <a:latin typeface="MiSans"/>
                <a:ea typeface="MiSans"/>
                <a:cs typeface="MiSans"/>
                <a:sym typeface="MiSans"/>
              </a:defRPr>
            </a:lvl1pPr>
          </a:lstStyle>
          <a:p>
            <a:pPr/>
            <a:r>
              <a:t>03</a:t>
            </a:r>
          </a:p>
        </p:txBody>
      </p:sp>
      <p:sp>
        <p:nvSpPr>
          <p:cNvPr id="121" name="Text 18"/>
          <p:cNvSpPr txBox="1"/>
          <p:nvPr/>
        </p:nvSpPr>
        <p:spPr>
          <a:xfrm>
            <a:off x="6076868" y="3542012"/>
            <a:ext cx="4134108"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latin typeface="MiSans"/>
                <a:ea typeface="MiSans"/>
                <a:cs typeface="MiSans"/>
                <a:sym typeface="MiSans"/>
              </a:defRPr>
            </a:lvl1pPr>
          </a:lstStyle>
          <a:p>
            <a:pPr/>
            <a:r>
              <a:t>项目风险与应对</a:t>
            </a:r>
          </a:p>
        </p:txBody>
      </p:sp>
      <p:sp>
        <p:nvSpPr>
          <p:cNvPr id="122" name="Text 19"/>
          <p:cNvSpPr txBox="1"/>
          <p:nvPr/>
        </p:nvSpPr>
        <p:spPr>
          <a:xfrm>
            <a:off x="4835795" y="4320311"/>
            <a:ext cx="866504"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b="1" sz="3600">
                <a:solidFill>
                  <a:srgbClr val="FFFFFF"/>
                </a:solidFill>
                <a:latin typeface="MiSans"/>
                <a:ea typeface="MiSans"/>
                <a:cs typeface="MiSans"/>
                <a:sym typeface="MiSans"/>
              </a:defRPr>
            </a:lvl1pPr>
          </a:lstStyle>
          <a:p>
            <a:pPr/>
            <a:r>
              <a:t>04</a:t>
            </a:r>
          </a:p>
        </p:txBody>
      </p:sp>
      <p:sp>
        <p:nvSpPr>
          <p:cNvPr id="123" name="Text 20"/>
          <p:cNvSpPr txBox="1"/>
          <p:nvPr/>
        </p:nvSpPr>
        <p:spPr>
          <a:xfrm>
            <a:off x="6076868" y="4390152"/>
            <a:ext cx="4134108"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latin typeface="MiSans"/>
                <a:ea typeface="MiSans"/>
                <a:cs typeface="MiSans"/>
                <a:sym typeface="MiSans"/>
              </a:defRPr>
            </a:lvl1pPr>
          </a:lstStyle>
          <a:p>
            <a:pPr/>
            <a:r>
              <a:t>II期扩展与优化</a:t>
            </a:r>
          </a:p>
        </p:txBody>
      </p:sp>
      <p:sp>
        <p:nvSpPr>
          <p:cNvPr id="124" name="Text 21"/>
          <p:cNvSpPr txBox="1"/>
          <p:nvPr/>
        </p:nvSpPr>
        <p:spPr>
          <a:xfrm>
            <a:off x="4835795" y="5202601"/>
            <a:ext cx="866504"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b="1" sz="3600">
                <a:solidFill>
                  <a:srgbClr val="FFFFFF"/>
                </a:solidFill>
                <a:latin typeface="MiSans"/>
                <a:ea typeface="MiSans"/>
                <a:cs typeface="MiSans"/>
                <a:sym typeface="MiSans"/>
              </a:defRPr>
            </a:lvl1pPr>
          </a:lstStyle>
          <a:p>
            <a:pPr/>
            <a:r>
              <a:t>05</a:t>
            </a:r>
          </a:p>
        </p:txBody>
      </p:sp>
      <p:sp>
        <p:nvSpPr>
          <p:cNvPr id="125" name="Text 22"/>
          <p:cNvSpPr txBox="1"/>
          <p:nvPr/>
        </p:nvSpPr>
        <p:spPr>
          <a:xfrm>
            <a:off x="6076868" y="5272440"/>
            <a:ext cx="4134108"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latin typeface="MiSans"/>
                <a:ea typeface="MiSans"/>
                <a:cs typeface="MiSans"/>
                <a:sym typeface="MiSans"/>
              </a:defRPr>
            </a:lvl1pPr>
          </a:lstStyle>
          <a:p>
            <a:pPr/>
            <a:r>
              <a:t>团队介绍</a:t>
            </a:r>
          </a:p>
        </p:txBody>
      </p:sp>
      <p:pic>
        <p:nvPicPr>
          <p:cNvPr id="126" name="Image 1" descr="Image 1"/>
          <p:cNvPicPr>
            <a:picLocks noChangeAspect="1"/>
          </p:cNvPicPr>
          <p:nvPr/>
        </p:nvPicPr>
        <p:blipFill>
          <a:blip r:embed="rId2">
            <a:extLst/>
          </a:blip>
          <a:stretch>
            <a:fillRect/>
          </a:stretch>
        </p:blipFill>
        <p:spPr>
          <a:xfrm>
            <a:off x="5396370" y="1406668"/>
            <a:ext cx="723901" cy="1181101"/>
          </a:xfrm>
          <a:prstGeom prst="rect">
            <a:avLst/>
          </a:prstGeom>
          <a:ln w="12700">
            <a:miter lim="400000"/>
          </a:ln>
        </p:spPr>
      </p:pic>
      <p:pic>
        <p:nvPicPr>
          <p:cNvPr id="127" name="Image 2" descr="Image 2"/>
          <p:cNvPicPr>
            <a:picLocks noChangeAspect="1"/>
          </p:cNvPicPr>
          <p:nvPr/>
        </p:nvPicPr>
        <p:blipFill>
          <a:blip r:embed="rId2">
            <a:extLst/>
          </a:blip>
          <a:stretch>
            <a:fillRect/>
          </a:stretch>
        </p:blipFill>
        <p:spPr>
          <a:xfrm>
            <a:off x="5396370" y="2281311"/>
            <a:ext cx="723901" cy="1181101"/>
          </a:xfrm>
          <a:prstGeom prst="rect">
            <a:avLst/>
          </a:prstGeom>
          <a:ln w="12700">
            <a:miter lim="400000"/>
          </a:ln>
        </p:spPr>
      </p:pic>
      <p:pic>
        <p:nvPicPr>
          <p:cNvPr id="128" name="Image 3" descr="Image 3"/>
          <p:cNvPicPr>
            <a:picLocks noChangeAspect="1"/>
          </p:cNvPicPr>
          <p:nvPr/>
        </p:nvPicPr>
        <p:blipFill>
          <a:blip r:embed="rId2">
            <a:extLst/>
          </a:blip>
          <a:stretch>
            <a:fillRect/>
          </a:stretch>
        </p:blipFill>
        <p:spPr>
          <a:xfrm>
            <a:off x="5396370" y="3169207"/>
            <a:ext cx="723901" cy="1181101"/>
          </a:xfrm>
          <a:prstGeom prst="rect">
            <a:avLst/>
          </a:prstGeom>
          <a:ln w="12700">
            <a:miter lim="400000"/>
          </a:ln>
        </p:spPr>
      </p:pic>
      <p:pic>
        <p:nvPicPr>
          <p:cNvPr id="129" name="Image 4" descr="Image 4"/>
          <p:cNvPicPr>
            <a:picLocks noChangeAspect="1"/>
          </p:cNvPicPr>
          <p:nvPr/>
        </p:nvPicPr>
        <p:blipFill>
          <a:blip r:embed="rId2">
            <a:extLst/>
          </a:blip>
          <a:stretch>
            <a:fillRect/>
          </a:stretch>
        </p:blipFill>
        <p:spPr>
          <a:xfrm>
            <a:off x="5396370" y="4043852"/>
            <a:ext cx="723901" cy="1181101"/>
          </a:xfrm>
          <a:prstGeom prst="rect">
            <a:avLst/>
          </a:prstGeom>
          <a:ln w="12700">
            <a:miter lim="400000"/>
          </a:ln>
        </p:spPr>
      </p:pic>
      <p:pic>
        <p:nvPicPr>
          <p:cNvPr id="130" name="Image 5" descr="Image 5"/>
          <p:cNvPicPr>
            <a:picLocks noChangeAspect="1"/>
          </p:cNvPicPr>
          <p:nvPr/>
        </p:nvPicPr>
        <p:blipFill>
          <a:blip r:embed="rId2">
            <a:extLst/>
          </a:blip>
          <a:stretch>
            <a:fillRect/>
          </a:stretch>
        </p:blipFill>
        <p:spPr>
          <a:xfrm>
            <a:off x="5396370" y="4926141"/>
            <a:ext cx="723901" cy="1181101"/>
          </a:xfrm>
          <a:prstGeom prst="rect">
            <a:avLst/>
          </a:prstGeom>
          <a:ln w="12700">
            <a:miter lim="400000"/>
          </a:ln>
        </p:spPr>
      </p:pic>
      <p:sp>
        <p:nvSpPr>
          <p:cNvPr id="131" name="Text 23"/>
          <p:cNvSpPr txBox="1"/>
          <p:nvPr/>
        </p:nvSpPr>
        <p:spPr>
          <a:xfrm>
            <a:off x="767097" y="941260"/>
            <a:ext cx="3168576"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sz="3600">
                <a:solidFill>
                  <a:srgbClr val="FFFFFF"/>
                </a:solidFill>
                <a:latin typeface="MiSans"/>
                <a:ea typeface="MiSans"/>
                <a:cs typeface="MiSans"/>
                <a:sym typeface="MiSans"/>
              </a:defRPr>
            </a:lvl1pPr>
          </a:lstStyle>
          <a:p>
            <a:pPr/>
            <a:r>
              <a:t>目录</a:t>
            </a:r>
          </a:p>
        </p:txBody>
      </p:sp>
      <p:sp>
        <p:nvSpPr>
          <p:cNvPr id="132" name="Text 24"/>
          <p:cNvSpPr txBox="1"/>
          <p:nvPr/>
        </p:nvSpPr>
        <p:spPr>
          <a:xfrm>
            <a:off x="827415" y="600948"/>
            <a:ext cx="1091646" cy="215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517BDA"/>
                </a:solidFill>
                <a:latin typeface="MiSans"/>
                <a:ea typeface="MiSans"/>
                <a:cs typeface="MiSans"/>
                <a:sym typeface="MiSans"/>
              </a:defRPr>
            </a:lvl1pPr>
          </a:lstStyle>
          <a:p>
            <a:pPr/>
            <a:r>
              <a:t>Contents</a:t>
            </a:r>
          </a:p>
        </p:txBody>
      </p:sp>
      <p:pic>
        <p:nvPicPr>
          <p:cNvPr id="133" name="Image 6" descr="Image 6"/>
          <p:cNvPicPr>
            <a:picLocks noChangeAspect="1"/>
          </p:cNvPicPr>
          <p:nvPr/>
        </p:nvPicPr>
        <p:blipFill>
          <a:blip r:embed="rId3">
            <a:extLst/>
          </a:blip>
          <a:stretch>
            <a:fillRect/>
          </a:stretch>
        </p:blipFill>
        <p:spPr>
          <a:xfrm>
            <a:off x="1995783" y="1395748"/>
            <a:ext cx="355601" cy="304801"/>
          </a:xfrm>
          <a:prstGeom prst="rect">
            <a:avLst/>
          </a:prstGeom>
          <a:ln w="12700">
            <a:miter lim="400000"/>
          </a:ln>
        </p:spPr>
      </p:pic>
      <p:sp>
        <p:nvSpPr>
          <p:cNvPr id="134" name="幻灯片编号"/>
          <p:cNvSpPr txBox="1"/>
          <p:nvPr>
            <p:ph type="sldNum" sz="quarter" idx="2"/>
          </p:nvPr>
        </p:nvSpPr>
        <p:spPr>
          <a:xfrm>
            <a:off x="8610599" y="6289040"/>
            <a:ext cx="127001" cy="13462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2" name="Image 0" descr="Image 0"/>
          <p:cNvPicPr>
            <a:picLocks noChangeAspect="1"/>
          </p:cNvPicPr>
          <p:nvPr/>
        </p:nvPicPr>
        <p:blipFill>
          <a:blip r:embed="rId2">
            <a:extLst/>
          </a:blip>
          <a:stretch>
            <a:fillRect/>
          </a:stretch>
        </p:blipFill>
        <p:spPr>
          <a:xfrm>
            <a:off x="0" y="3425"/>
            <a:ext cx="12192000" cy="6864627"/>
          </a:xfrm>
          <a:prstGeom prst="rect">
            <a:avLst/>
          </a:prstGeom>
          <a:ln w="12700">
            <a:miter lim="400000"/>
          </a:ln>
        </p:spPr>
      </p:pic>
      <p:sp>
        <p:nvSpPr>
          <p:cNvPr id="793" name="Text 0"/>
          <p:cNvSpPr txBox="1"/>
          <p:nvPr/>
        </p:nvSpPr>
        <p:spPr>
          <a:xfrm>
            <a:off x="4119359" y="3709830"/>
            <a:ext cx="383201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3200">
                <a:solidFill>
                  <a:srgbClr val="FFFFFF"/>
                </a:solidFill>
                <a:latin typeface="MiSans"/>
                <a:ea typeface="MiSans"/>
                <a:cs typeface="MiSans"/>
                <a:sym typeface="MiSans"/>
              </a:defRPr>
            </a:lvl1pPr>
          </a:lstStyle>
          <a:p>
            <a:pPr/>
            <a:r>
              <a:t>项目风险与应对</a:t>
            </a:r>
          </a:p>
        </p:txBody>
      </p:sp>
      <p:pic>
        <p:nvPicPr>
          <p:cNvPr id="794" name="Image 1" descr="Image 1"/>
          <p:cNvPicPr>
            <a:picLocks noChangeAspect="1"/>
          </p:cNvPicPr>
          <p:nvPr/>
        </p:nvPicPr>
        <p:blipFill>
          <a:blip r:embed="rId3">
            <a:extLst/>
          </a:blip>
          <a:stretch>
            <a:fillRect/>
          </a:stretch>
        </p:blipFill>
        <p:spPr>
          <a:xfrm>
            <a:off x="625604" y="467336"/>
            <a:ext cx="1770501" cy="352407"/>
          </a:xfrm>
          <a:prstGeom prst="rect">
            <a:avLst/>
          </a:prstGeom>
          <a:ln w="12700">
            <a:miter lim="400000"/>
          </a:ln>
        </p:spPr>
      </p:pic>
      <p:sp>
        <p:nvSpPr>
          <p:cNvPr id="795" name="Shape 1"/>
          <p:cNvSpPr/>
          <p:nvPr/>
        </p:nvSpPr>
        <p:spPr>
          <a:xfrm>
            <a:off x="779721" y="6270738"/>
            <a:ext cx="1" cy="125951"/>
          </a:xfrm>
          <a:prstGeom prst="line">
            <a:avLst/>
          </a:prstGeom>
          <a:ln w="12700">
            <a:solidFill>
              <a:srgbClr val="FFFFFF"/>
            </a:solidFill>
          </a:ln>
        </p:spPr>
        <p:txBody>
          <a:bodyPr lIns="45719" rIns="45719"/>
          <a:lstStyle/>
          <a:p>
            <a:pPr/>
          </a:p>
        </p:txBody>
      </p:sp>
      <p:sp>
        <p:nvSpPr>
          <p:cNvPr id="796" name="Shape 2"/>
          <p:cNvSpPr/>
          <p:nvPr/>
        </p:nvSpPr>
        <p:spPr>
          <a:xfrm>
            <a:off x="867722" y="6270738"/>
            <a:ext cx="1" cy="125951"/>
          </a:xfrm>
          <a:prstGeom prst="line">
            <a:avLst/>
          </a:prstGeom>
          <a:ln w="12700">
            <a:solidFill>
              <a:srgbClr val="FFFFFF"/>
            </a:solidFill>
          </a:ln>
        </p:spPr>
        <p:txBody>
          <a:bodyPr lIns="45719" rIns="45719"/>
          <a:lstStyle/>
          <a:p>
            <a:pPr/>
          </a:p>
        </p:txBody>
      </p:sp>
      <p:sp>
        <p:nvSpPr>
          <p:cNvPr id="797" name="Shape 3"/>
          <p:cNvSpPr/>
          <p:nvPr/>
        </p:nvSpPr>
        <p:spPr>
          <a:xfrm>
            <a:off x="955721" y="6166356"/>
            <a:ext cx="1" cy="220415"/>
          </a:xfrm>
          <a:prstGeom prst="line">
            <a:avLst/>
          </a:prstGeom>
          <a:ln w="12700">
            <a:solidFill>
              <a:srgbClr val="FFFFFF"/>
            </a:solidFill>
          </a:ln>
        </p:spPr>
        <p:txBody>
          <a:bodyPr lIns="45719" rIns="45719"/>
          <a:lstStyle/>
          <a:p>
            <a:pPr/>
          </a:p>
        </p:txBody>
      </p:sp>
      <p:sp>
        <p:nvSpPr>
          <p:cNvPr id="798" name="Shape 4"/>
          <p:cNvSpPr/>
          <p:nvPr/>
        </p:nvSpPr>
        <p:spPr>
          <a:xfrm>
            <a:off x="1043722" y="6270738"/>
            <a:ext cx="1" cy="125951"/>
          </a:xfrm>
          <a:prstGeom prst="line">
            <a:avLst/>
          </a:prstGeom>
          <a:ln w="12700">
            <a:solidFill>
              <a:srgbClr val="FFFFFF"/>
            </a:solidFill>
          </a:ln>
        </p:spPr>
        <p:txBody>
          <a:bodyPr lIns="45719" rIns="45719"/>
          <a:lstStyle/>
          <a:p>
            <a:pPr/>
          </a:p>
        </p:txBody>
      </p:sp>
      <p:sp>
        <p:nvSpPr>
          <p:cNvPr id="799" name="Shape 5"/>
          <p:cNvSpPr/>
          <p:nvPr/>
        </p:nvSpPr>
        <p:spPr>
          <a:xfrm>
            <a:off x="1131722" y="6270738"/>
            <a:ext cx="1" cy="125951"/>
          </a:xfrm>
          <a:prstGeom prst="line">
            <a:avLst/>
          </a:prstGeom>
          <a:ln w="12700">
            <a:solidFill>
              <a:srgbClr val="FFFFFF"/>
            </a:solidFill>
          </a:ln>
        </p:spPr>
        <p:txBody>
          <a:bodyPr lIns="45719" rIns="45719"/>
          <a:lstStyle/>
          <a:p>
            <a:pPr/>
          </a:p>
        </p:txBody>
      </p:sp>
      <p:sp>
        <p:nvSpPr>
          <p:cNvPr id="800" name="Shape 6"/>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801" name="Shape 8"/>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802" name="Shape 10"/>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803" name="Shape 12"/>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pic>
        <p:nvPicPr>
          <p:cNvPr id="804" name="Image 2" descr="Image 2"/>
          <p:cNvPicPr>
            <a:picLocks noChangeAspect="1"/>
          </p:cNvPicPr>
          <p:nvPr/>
        </p:nvPicPr>
        <p:blipFill>
          <a:blip r:embed="rId4">
            <a:extLst/>
          </a:blip>
          <a:stretch>
            <a:fillRect/>
          </a:stretch>
        </p:blipFill>
        <p:spPr>
          <a:xfrm>
            <a:off x="4267198" y="3446152"/>
            <a:ext cx="3657601" cy="12701"/>
          </a:xfrm>
          <a:prstGeom prst="rect">
            <a:avLst/>
          </a:prstGeom>
          <a:ln w="12700">
            <a:miter lim="400000"/>
          </a:ln>
        </p:spPr>
      </p:pic>
      <p:sp>
        <p:nvSpPr>
          <p:cNvPr id="805" name="Shape 14"/>
          <p:cNvSpPr/>
          <p:nvPr/>
        </p:nvSpPr>
        <p:spPr>
          <a:xfrm>
            <a:off x="4893309" y="1477010"/>
            <a:ext cx="2284096" cy="2335530"/>
          </a:xfrm>
          <a:prstGeom prst="rect">
            <a:avLst/>
          </a:prstGeom>
          <a:solidFill>
            <a:srgbClr val="000000">
              <a:alpha val="0"/>
            </a:srgbClr>
          </a:solidFill>
          <a:ln w="12700">
            <a:miter lim="400000"/>
          </a:ln>
        </p:spPr>
        <p:txBody>
          <a:bodyPr lIns="45719" rIns="45719"/>
          <a:lstStyle/>
          <a:p>
            <a:pPr/>
          </a:p>
        </p:txBody>
      </p:sp>
      <p:sp>
        <p:nvSpPr>
          <p:cNvPr id="806" name="Text 15"/>
          <p:cNvSpPr txBox="1"/>
          <p:nvPr/>
        </p:nvSpPr>
        <p:spPr>
          <a:xfrm>
            <a:off x="4893309" y="1477010"/>
            <a:ext cx="2284096" cy="2451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13800">
                <a:gradFill flip="none" rotWithShape="1">
                  <a:gsLst>
                    <a:gs pos="28000">
                      <a:srgbClr val="FFFFFF">
                        <a:alpha val="61000"/>
                      </a:srgbClr>
                    </a:gs>
                    <a:gs pos="78000">
                      <a:srgbClr val="FFFFFF"/>
                    </a:gs>
                  </a:gsLst>
                  <a:path path="circle">
                    <a:fillToRect l="37721" t="-19636" r="62278" b="119636"/>
                  </a:path>
                </a:gradFill>
                <a:latin typeface="PingFang SC Medium"/>
                <a:ea typeface="PingFang SC Medium"/>
                <a:cs typeface="PingFang SC Medium"/>
                <a:sym typeface="PingFang SC Medium"/>
              </a:defRPr>
            </a:lvl1pPr>
          </a:lstStyle>
          <a:p>
            <a:pPr/>
            <a:r>
              <a:t>09</a:t>
            </a:r>
          </a:p>
        </p:txBody>
      </p:sp>
      <p:sp>
        <p:nvSpPr>
          <p:cNvPr id="807"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9" name="Image 0" descr="Image 0"/>
          <p:cNvPicPr>
            <a:picLocks noChangeAspect="1"/>
          </p:cNvPicPr>
          <p:nvPr/>
        </p:nvPicPr>
        <p:blipFill>
          <a:blip r:embed="rId2">
            <a:extLst/>
          </a:blip>
          <a:stretch>
            <a:fillRect/>
          </a:stretch>
        </p:blipFill>
        <p:spPr>
          <a:xfrm>
            <a:off x="0" y="0"/>
            <a:ext cx="12192000" cy="6864626"/>
          </a:xfrm>
          <a:prstGeom prst="rect">
            <a:avLst/>
          </a:prstGeom>
          <a:ln w="12700">
            <a:miter lim="400000"/>
          </a:ln>
        </p:spPr>
      </p:pic>
      <p:pic>
        <p:nvPicPr>
          <p:cNvPr id="810" name="Image 1" descr="Image 1"/>
          <p:cNvPicPr>
            <a:picLocks noChangeAspect="1"/>
          </p:cNvPicPr>
          <p:nvPr/>
        </p:nvPicPr>
        <p:blipFill>
          <a:blip r:embed="rId3">
            <a:extLst/>
          </a:blip>
          <a:stretch>
            <a:fillRect/>
          </a:stretch>
        </p:blipFill>
        <p:spPr>
          <a:xfrm>
            <a:off x="0" y="-72756"/>
            <a:ext cx="12453564" cy="7003513"/>
          </a:xfrm>
          <a:prstGeom prst="rect">
            <a:avLst/>
          </a:prstGeom>
          <a:ln w="12700">
            <a:miter lim="400000"/>
          </a:ln>
        </p:spPr>
      </p:pic>
      <p:pic>
        <p:nvPicPr>
          <p:cNvPr id="811" name="Image 2" descr="Image 2"/>
          <p:cNvPicPr>
            <a:picLocks noChangeAspect="1"/>
          </p:cNvPicPr>
          <p:nvPr/>
        </p:nvPicPr>
        <p:blipFill>
          <a:blip r:embed="rId4">
            <a:extLst/>
          </a:blip>
          <a:stretch>
            <a:fillRect/>
          </a:stretch>
        </p:blipFill>
        <p:spPr>
          <a:xfrm>
            <a:off x="-104931" y="-131788"/>
            <a:ext cx="12684977" cy="7136333"/>
          </a:xfrm>
          <a:prstGeom prst="rect">
            <a:avLst/>
          </a:prstGeom>
          <a:ln w="12700">
            <a:miter lim="400000"/>
          </a:ln>
        </p:spPr>
      </p:pic>
      <p:sp>
        <p:nvSpPr>
          <p:cNvPr id="812" name="Shape 0"/>
          <p:cNvSpPr/>
          <p:nvPr/>
        </p:nvSpPr>
        <p:spPr>
          <a:xfrm>
            <a:off x="10924640" y="981848"/>
            <a:ext cx="77799" cy="72001"/>
          </a:xfrm>
          <a:prstGeom prst="ellipse">
            <a:avLst/>
          </a:prstGeom>
          <a:solidFill>
            <a:srgbClr val="FFFFFF"/>
          </a:solidFill>
          <a:ln w="12700">
            <a:miter lim="400000"/>
          </a:ln>
        </p:spPr>
        <p:txBody>
          <a:bodyPr lIns="45719" rIns="45719"/>
          <a:lstStyle/>
          <a:p>
            <a:pPr/>
          </a:p>
        </p:txBody>
      </p:sp>
      <p:sp>
        <p:nvSpPr>
          <p:cNvPr id="813" name="Shape 2"/>
          <p:cNvSpPr/>
          <p:nvPr/>
        </p:nvSpPr>
        <p:spPr>
          <a:xfrm>
            <a:off x="11052813" y="981848"/>
            <a:ext cx="77799" cy="72001"/>
          </a:xfrm>
          <a:prstGeom prst="ellipse">
            <a:avLst/>
          </a:prstGeom>
          <a:solidFill>
            <a:srgbClr val="FFFFFF">
              <a:alpha val="56471"/>
            </a:srgbClr>
          </a:solidFill>
          <a:ln w="12700">
            <a:miter lim="400000"/>
          </a:ln>
        </p:spPr>
        <p:txBody>
          <a:bodyPr lIns="45719" rIns="45719"/>
          <a:lstStyle/>
          <a:p>
            <a:pPr/>
          </a:p>
        </p:txBody>
      </p:sp>
      <p:sp>
        <p:nvSpPr>
          <p:cNvPr id="814" name="Shape 4"/>
          <p:cNvSpPr/>
          <p:nvPr/>
        </p:nvSpPr>
        <p:spPr>
          <a:xfrm>
            <a:off x="11183828" y="981848"/>
            <a:ext cx="77799" cy="72001"/>
          </a:xfrm>
          <a:prstGeom prst="ellipse">
            <a:avLst/>
          </a:prstGeom>
          <a:solidFill>
            <a:srgbClr val="FFFFFF"/>
          </a:solidFill>
          <a:ln w="12700">
            <a:miter lim="400000"/>
          </a:ln>
        </p:spPr>
        <p:txBody>
          <a:bodyPr lIns="45719" rIns="45719"/>
          <a:lstStyle/>
          <a:p>
            <a:pPr/>
          </a:p>
        </p:txBody>
      </p:sp>
      <p:sp>
        <p:nvSpPr>
          <p:cNvPr id="815" name="Shape 6"/>
          <p:cNvSpPr/>
          <p:nvPr/>
        </p:nvSpPr>
        <p:spPr>
          <a:xfrm>
            <a:off x="11314842" y="981848"/>
            <a:ext cx="77799" cy="72001"/>
          </a:xfrm>
          <a:prstGeom prst="ellipse">
            <a:avLst/>
          </a:prstGeom>
          <a:solidFill>
            <a:srgbClr val="FFFFFF">
              <a:alpha val="56471"/>
            </a:srgbClr>
          </a:solidFill>
          <a:ln w="12700">
            <a:miter lim="400000"/>
          </a:ln>
        </p:spPr>
        <p:txBody>
          <a:bodyPr lIns="45719" rIns="45719"/>
          <a:lstStyle/>
          <a:p>
            <a:pPr/>
          </a:p>
        </p:txBody>
      </p:sp>
      <p:sp>
        <p:nvSpPr>
          <p:cNvPr id="816" name="Text 8"/>
          <p:cNvSpPr txBox="1"/>
          <p:nvPr/>
        </p:nvSpPr>
        <p:spPr>
          <a:xfrm>
            <a:off x="600974" y="3097510"/>
            <a:ext cx="2073658"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数据安全风险</a:t>
            </a:r>
          </a:p>
        </p:txBody>
      </p:sp>
      <p:sp>
        <p:nvSpPr>
          <p:cNvPr id="817" name="Text 9"/>
          <p:cNvSpPr txBox="1"/>
          <p:nvPr/>
        </p:nvSpPr>
        <p:spPr>
          <a:xfrm>
            <a:off x="548745" y="3674524"/>
            <a:ext cx="2410243" cy="18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数据安全合规是严肃话题，项目实施过程中需严格遵守数据法规，避免对患者和用户个人隐私数据的采集和不当应用，确保数据的安全和合规使用。</a:t>
            </a:r>
          </a:p>
        </p:txBody>
      </p:sp>
      <p:sp>
        <p:nvSpPr>
          <p:cNvPr id="818" name="Shape 10"/>
          <p:cNvSpPr/>
          <p:nvPr/>
        </p:nvSpPr>
        <p:spPr>
          <a:xfrm>
            <a:off x="602526" y="2486232"/>
            <a:ext cx="652471" cy="525851"/>
          </a:xfrm>
          <a:prstGeom prst="rect">
            <a:avLst/>
          </a:prstGeom>
          <a:solidFill>
            <a:srgbClr val="000000">
              <a:alpha val="0"/>
            </a:srgbClr>
          </a:solidFill>
          <a:ln w="12700">
            <a:miter lim="400000"/>
          </a:ln>
        </p:spPr>
        <p:txBody>
          <a:bodyPr lIns="45719" rIns="45719"/>
          <a:lstStyle/>
          <a:p>
            <a:pPr/>
          </a:p>
        </p:txBody>
      </p:sp>
      <p:sp>
        <p:nvSpPr>
          <p:cNvPr id="819" name="Text 11"/>
          <p:cNvSpPr txBox="1"/>
          <p:nvPr/>
        </p:nvSpPr>
        <p:spPr>
          <a:xfrm>
            <a:off x="602526" y="2486232"/>
            <a:ext cx="65247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3200">
                <a:solidFill>
                  <a:srgbClr val="FFFFFF"/>
                </a:solidFill>
                <a:latin typeface="MiSans"/>
                <a:ea typeface="MiSans"/>
                <a:cs typeface="MiSans"/>
                <a:sym typeface="MiSans"/>
              </a:defRPr>
            </a:lvl1pPr>
          </a:lstStyle>
          <a:p>
            <a:pPr/>
            <a:r>
              <a:t>01</a:t>
            </a:r>
          </a:p>
        </p:txBody>
      </p:sp>
      <p:sp>
        <p:nvSpPr>
          <p:cNvPr id="820" name="Text 12"/>
          <p:cNvSpPr txBox="1"/>
          <p:nvPr/>
        </p:nvSpPr>
        <p:spPr>
          <a:xfrm>
            <a:off x="3432292" y="3097510"/>
            <a:ext cx="2073658"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知识产权风险</a:t>
            </a:r>
          </a:p>
        </p:txBody>
      </p:sp>
      <p:sp>
        <p:nvSpPr>
          <p:cNvPr id="821" name="Text 13"/>
          <p:cNvSpPr txBox="1"/>
          <p:nvPr/>
        </p:nvSpPr>
        <p:spPr>
          <a:xfrm>
            <a:off x="3380063" y="3674524"/>
            <a:ext cx="2410242" cy="18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知识库来源数据的合法性和合规性是项目实施过程中需要关注的重要问题，确保知识库数据的合法使用和保护，避免知识产权纠纷。</a:t>
            </a:r>
          </a:p>
        </p:txBody>
      </p:sp>
      <p:sp>
        <p:nvSpPr>
          <p:cNvPr id="822" name="Shape 14"/>
          <p:cNvSpPr/>
          <p:nvPr/>
        </p:nvSpPr>
        <p:spPr>
          <a:xfrm>
            <a:off x="3433843" y="2486232"/>
            <a:ext cx="652472" cy="525851"/>
          </a:xfrm>
          <a:prstGeom prst="rect">
            <a:avLst/>
          </a:prstGeom>
          <a:solidFill>
            <a:srgbClr val="000000">
              <a:alpha val="0"/>
            </a:srgbClr>
          </a:solidFill>
          <a:ln w="12700">
            <a:miter lim="400000"/>
          </a:ln>
        </p:spPr>
        <p:txBody>
          <a:bodyPr lIns="45719" rIns="45719"/>
          <a:lstStyle/>
          <a:p>
            <a:pPr/>
          </a:p>
        </p:txBody>
      </p:sp>
      <p:sp>
        <p:nvSpPr>
          <p:cNvPr id="823" name="Text 15"/>
          <p:cNvSpPr txBox="1"/>
          <p:nvPr/>
        </p:nvSpPr>
        <p:spPr>
          <a:xfrm>
            <a:off x="3433843" y="2486232"/>
            <a:ext cx="652472"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3200">
                <a:solidFill>
                  <a:srgbClr val="FFFFFF"/>
                </a:solidFill>
                <a:latin typeface="MiSans"/>
                <a:ea typeface="MiSans"/>
                <a:cs typeface="MiSans"/>
                <a:sym typeface="MiSans"/>
              </a:defRPr>
            </a:lvl1pPr>
          </a:lstStyle>
          <a:p>
            <a:pPr/>
            <a:r>
              <a:t>02</a:t>
            </a:r>
          </a:p>
        </p:txBody>
      </p:sp>
      <p:sp>
        <p:nvSpPr>
          <p:cNvPr id="824" name="Text 16"/>
          <p:cNvSpPr txBox="1"/>
          <p:nvPr/>
        </p:nvSpPr>
        <p:spPr>
          <a:xfrm>
            <a:off x="6502063" y="3097510"/>
            <a:ext cx="2073658"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应用安全风险</a:t>
            </a:r>
          </a:p>
        </p:txBody>
      </p:sp>
      <p:sp>
        <p:nvSpPr>
          <p:cNvPr id="825" name="Text 17"/>
          <p:cNvSpPr txBox="1"/>
          <p:nvPr/>
        </p:nvSpPr>
        <p:spPr>
          <a:xfrm>
            <a:off x="6449834" y="3674524"/>
            <a:ext cx="2410243"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AI无法取代医疗专业意见，项目实施过程中需明确提醒用户AI提供的是辅助信息，无法提供和取代医疗诊断意见，确保项目的应用安全和用户的健康权益。</a:t>
            </a:r>
          </a:p>
        </p:txBody>
      </p:sp>
      <p:sp>
        <p:nvSpPr>
          <p:cNvPr id="826" name="Shape 18"/>
          <p:cNvSpPr/>
          <p:nvPr/>
        </p:nvSpPr>
        <p:spPr>
          <a:xfrm>
            <a:off x="6503614" y="2486232"/>
            <a:ext cx="652472" cy="525851"/>
          </a:xfrm>
          <a:prstGeom prst="rect">
            <a:avLst/>
          </a:prstGeom>
          <a:solidFill>
            <a:srgbClr val="000000">
              <a:alpha val="0"/>
            </a:srgbClr>
          </a:solidFill>
          <a:ln w="12700">
            <a:miter lim="400000"/>
          </a:ln>
        </p:spPr>
        <p:txBody>
          <a:bodyPr lIns="45719" rIns="45719"/>
          <a:lstStyle/>
          <a:p>
            <a:pPr/>
          </a:p>
        </p:txBody>
      </p:sp>
      <p:sp>
        <p:nvSpPr>
          <p:cNvPr id="827" name="Text 19"/>
          <p:cNvSpPr txBox="1"/>
          <p:nvPr/>
        </p:nvSpPr>
        <p:spPr>
          <a:xfrm>
            <a:off x="6503614" y="2486232"/>
            <a:ext cx="652472"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3200">
                <a:solidFill>
                  <a:srgbClr val="FFFFFF"/>
                </a:solidFill>
                <a:latin typeface="MiSans"/>
                <a:ea typeface="MiSans"/>
                <a:cs typeface="MiSans"/>
                <a:sym typeface="MiSans"/>
              </a:defRPr>
            </a:lvl1pPr>
          </a:lstStyle>
          <a:p>
            <a:pPr/>
            <a:r>
              <a:t>03</a:t>
            </a:r>
          </a:p>
        </p:txBody>
      </p:sp>
      <p:sp>
        <p:nvSpPr>
          <p:cNvPr id="828" name="Text 20"/>
          <p:cNvSpPr txBox="1"/>
          <p:nvPr/>
        </p:nvSpPr>
        <p:spPr>
          <a:xfrm>
            <a:off x="9519584" y="3097510"/>
            <a:ext cx="2073658"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项目进度风险</a:t>
            </a:r>
          </a:p>
        </p:txBody>
      </p:sp>
      <p:sp>
        <p:nvSpPr>
          <p:cNvPr id="829" name="Text 21"/>
          <p:cNvSpPr txBox="1"/>
          <p:nvPr/>
        </p:nvSpPr>
        <p:spPr>
          <a:xfrm>
            <a:off x="9467354" y="3674524"/>
            <a:ext cx="2410242"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项目实施过程中可能会遇到各种问题，影响项目进度，如技术难题、人员不足、资源短缺等，需提前识别和评估项目进度风险，制定相应的应对措施，确保项目按计划推进。</a:t>
            </a:r>
          </a:p>
        </p:txBody>
      </p:sp>
      <p:sp>
        <p:nvSpPr>
          <p:cNvPr id="830" name="Shape 22"/>
          <p:cNvSpPr/>
          <p:nvPr/>
        </p:nvSpPr>
        <p:spPr>
          <a:xfrm>
            <a:off x="9521135" y="2486232"/>
            <a:ext cx="652472" cy="525851"/>
          </a:xfrm>
          <a:prstGeom prst="rect">
            <a:avLst/>
          </a:prstGeom>
          <a:solidFill>
            <a:srgbClr val="000000">
              <a:alpha val="0"/>
            </a:srgbClr>
          </a:solidFill>
          <a:ln w="12700">
            <a:miter lim="400000"/>
          </a:ln>
        </p:spPr>
        <p:txBody>
          <a:bodyPr lIns="45719" rIns="45719"/>
          <a:lstStyle/>
          <a:p>
            <a:pPr/>
          </a:p>
        </p:txBody>
      </p:sp>
      <p:sp>
        <p:nvSpPr>
          <p:cNvPr id="831" name="Text 23"/>
          <p:cNvSpPr txBox="1"/>
          <p:nvPr/>
        </p:nvSpPr>
        <p:spPr>
          <a:xfrm>
            <a:off x="9521135" y="2486232"/>
            <a:ext cx="652472"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3200">
                <a:solidFill>
                  <a:srgbClr val="FFFFFF"/>
                </a:solidFill>
                <a:latin typeface="MiSans"/>
                <a:ea typeface="MiSans"/>
                <a:cs typeface="MiSans"/>
                <a:sym typeface="MiSans"/>
              </a:defRPr>
            </a:lvl1pPr>
          </a:lstStyle>
          <a:p>
            <a:pPr/>
            <a:r>
              <a:t>04</a:t>
            </a:r>
          </a:p>
        </p:txBody>
      </p:sp>
      <p:sp>
        <p:nvSpPr>
          <p:cNvPr id="832" name="Text 24"/>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项目风险识别</a:t>
            </a:r>
          </a:p>
        </p:txBody>
      </p:sp>
      <p:pic>
        <p:nvPicPr>
          <p:cNvPr id="833" name="Image 3" descr="Image 3"/>
          <p:cNvPicPr>
            <a:picLocks noChangeAspect="1"/>
          </p:cNvPicPr>
          <p:nvPr/>
        </p:nvPicPr>
        <p:blipFill>
          <a:blip r:embed="rId5">
            <a:extLst/>
          </a:blip>
          <a:stretch>
            <a:fillRect/>
          </a:stretch>
        </p:blipFill>
        <p:spPr>
          <a:xfrm>
            <a:off x="662882" y="495145"/>
            <a:ext cx="1371601" cy="304801"/>
          </a:xfrm>
          <a:prstGeom prst="rect">
            <a:avLst/>
          </a:prstGeom>
          <a:ln w="12700">
            <a:miter lim="400000"/>
          </a:ln>
        </p:spPr>
      </p:pic>
      <p:sp>
        <p:nvSpPr>
          <p:cNvPr id="834"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6" name="Image 0" descr="Image 0"/>
          <p:cNvPicPr>
            <a:picLocks noChangeAspect="1"/>
          </p:cNvPicPr>
          <p:nvPr/>
        </p:nvPicPr>
        <p:blipFill>
          <a:blip r:embed="rId2">
            <a:extLst/>
          </a:blip>
          <a:stretch>
            <a:fillRect/>
          </a:stretch>
        </p:blipFill>
        <p:spPr>
          <a:xfrm>
            <a:off x="0" y="0"/>
            <a:ext cx="12192000" cy="6864626"/>
          </a:xfrm>
          <a:prstGeom prst="rect">
            <a:avLst/>
          </a:prstGeom>
          <a:ln w="12700">
            <a:miter lim="400000"/>
          </a:ln>
        </p:spPr>
      </p:pic>
      <p:pic>
        <p:nvPicPr>
          <p:cNvPr id="837" name="Image 1" descr="Image 1"/>
          <p:cNvPicPr>
            <a:picLocks noChangeAspect="1"/>
          </p:cNvPicPr>
          <p:nvPr/>
        </p:nvPicPr>
        <p:blipFill>
          <a:blip r:embed="rId3">
            <a:extLst/>
          </a:blip>
          <a:stretch>
            <a:fillRect/>
          </a:stretch>
        </p:blipFill>
        <p:spPr>
          <a:xfrm>
            <a:off x="830284" y="1724989"/>
            <a:ext cx="10819501" cy="4691525"/>
          </a:xfrm>
          <a:prstGeom prst="rect">
            <a:avLst/>
          </a:prstGeom>
          <a:ln w="12700">
            <a:miter lim="400000"/>
          </a:ln>
        </p:spPr>
      </p:pic>
      <p:sp>
        <p:nvSpPr>
          <p:cNvPr id="838" name="Shape 0"/>
          <p:cNvSpPr/>
          <p:nvPr/>
        </p:nvSpPr>
        <p:spPr>
          <a:xfrm>
            <a:off x="10924640" y="981848"/>
            <a:ext cx="77799" cy="72001"/>
          </a:xfrm>
          <a:prstGeom prst="ellipse">
            <a:avLst/>
          </a:prstGeom>
          <a:solidFill>
            <a:srgbClr val="FFFFFF"/>
          </a:solidFill>
          <a:ln w="12700">
            <a:miter lim="400000"/>
          </a:ln>
        </p:spPr>
        <p:txBody>
          <a:bodyPr lIns="45719" rIns="45719"/>
          <a:lstStyle/>
          <a:p>
            <a:pPr/>
          </a:p>
        </p:txBody>
      </p:sp>
      <p:sp>
        <p:nvSpPr>
          <p:cNvPr id="839" name="Shape 2"/>
          <p:cNvSpPr/>
          <p:nvPr/>
        </p:nvSpPr>
        <p:spPr>
          <a:xfrm>
            <a:off x="11052813" y="981848"/>
            <a:ext cx="77799" cy="72001"/>
          </a:xfrm>
          <a:prstGeom prst="ellipse">
            <a:avLst/>
          </a:prstGeom>
          <a:solidFill>
            <a:srgbClr val="FFFFFF">
              <a:alpha val="56471"/>
            </a:srgbClr>
          </a:solidFill>
          <a:ln w="12700">
            <a:miter lim="400000"/>
          </a:ln>
        </p:spPr>
        <p:txBody>
          <a:bodyPr lIns="45719" rIns="45719"/>
          <a:lstStyle/>
          <a:p>
            <a:pPr/>
          </a:p>
        </p:txBody>
      </p:sp>
      <p:sp>
        <p:nvSpPr>
          <p:cNvPr id="840" name="Shape 4"/>
          <p:cNvSpPr/>
          <p:nvPr/>
        </p:nvSpPr>
        <p:spPr>
          <a:xfrm>
            <a:off x="11183828" y="981848"/>
            <a:ext cx="77799" cy="72001"/>
          </a:xfrm>
          <a:prstGeom prst="ellipse">
            <a:avLst/>
          </a:prstGeom>
          <a:solidFill>
            <a:srgbClr val="FFFFFF"/>
          </a:solidFill>
          <a:ln w="12700">
            <a:miter lim="400000"/>
          </a:ln>
        </p:spPr>
        <p:txBody>
          <a:bodyPr lIns="45719" rIns="45719"/>
          <a:lstStyle/>
          <a:p>
            <a:pPr/>
          </a:p>
        </p:txBody>
      </p:sp>
      <p:sp>
        <p:nvSpPr>
          <p:cNvPr id="841" name="Shape 6"/>
          <p:cNvSpPr/>
          <p:nvPr/>
        </p:nvSpPr>
        <p:spPr>
          <a:xfrm>
            <a:off x="11314842" y="981848"/>
            <a:ext cx="77799" cy="72001"/>
          </a:xfrm>
          <a:prstGeom prst="ellipse">
            <a:avLst/>
          </a:prstGeom>
          <a:solidFill>
            <a:srgbClr val="FFFFFF">
              <a:alpha val="56471"/>
            </a:srgbClr>
          </a:solidFill>
          <a:ln w="12700">
            <a:miter lim="400000"/>
          </a:ln>
        </p:spPr>
        <p:txBody>
          <a:bodyPr lIns="45719" rIns="45719"/>
          <a:lstStyle/>
          <a:p>
            <a:pPr/>
          </a:p>
        </p:txBody>
      </p:sp>
      <p:sp>
        <p:nvSpPr>
          <p:cNvPr id="842" name="Shape 8"/>
          <p:cNvSpPr/>
          <p:nvPr/>
        </p:nvSpPr>
        <p:spPr>
          <a:xfrm>
            <a:off x="11358881" y="6059761"/>
            <a:ext cx="226535" cy="220416"/>
          </a:xfrm>
          <a:prstGeom prst="rect">
            <a:avLst/>
          </a:prstGeom>
          <a:solidFill>
            <a:srgbClr val="517BDA"/>
          </a:soli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843" name="Text 10"/>
          <p:cNvSpPr txBox="1"/>
          <p:nvPr/>
        </p:nvSpPr>
        <p:spPr>
          <a:xfrm>
            <a:off x="1264946" y="2195800"/>
            <a:ext cx="4649861"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执行中所有成员需严格遵守数据法规，避免对患者和用户个人隐私数据的采集和不当应用，相关数据安全责任由个人承担，确保数据的安全和合规使用。</a:t>
            </a:r>
          </a:p>
        </p:txBody>
      </p:sp>
      <p:sp>
        <p:nvSpPr>
          <p:cNvPr id="844" name="Shape 11"/>
          <p:cNvSpPr/>
          <p:nvPr/>
        </p:nvSpPr>
        <p:spPr>
          <a:xfrm rot="13500000">
            <a:off x="1208652" y="1871603"/>
            <a:ext cx="190479" cy="19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gradFill>
            <a:gsLst>
              <a:gs pos="0">
                <a:srgbClr val="004BA0"/>
              </a:gs>
              <a:gs pos="50000">
                <a:srgbClr val="1F5EC3"/>
              </a:gs>
              <a:gs pos="100000">
                <a:srgbClr val="4E96D8"/>
              </a:gs>
            </a:gsLst>
            <a:lin ang="5400000"/>
          </a:gra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845" name="Text 13"/>
          <p:cNvSpPr txBox="1"/>
          <p:nvPr/>
        </p:nvSpPr>
        <p:spPr>
          <a:xfrm>
            <a:off x="1498833" y="4183927"/>
            <a:ext cx="3100072"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知识产权应对</a:t>
            </a:r>
          </a:p>
        </p:txBody>
      </p:sp>
      <p:sp>
        <p:nvSpPr>
          <p:cNvPr id="846" name="Text 14"/>
          <p:cNvSpPr txBox="1"/>
          <p:nvPr/>
        </p:nvSpPr>
        <p:spPr>
          <a:xfrm>
            <a:off x="1264946" y="4538407"/>
            <a:ext cx="4649851"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明确知识库数据的知识产权归属，确保数据的合法使用和保护，避免知识产权纠纷，为项目的顺利实施提供保障。</a:t>
            </a:r>
          </a:p>
        </p:txBody>
      </p:sp>
      <p:sp>
        <p:nvSpPr>
          <p:cNvPr id="847" name="Shape 15"/>
          <p:cNvSpPr/>
          <p:nvPr/>
        </p:nvSpPr>
        <p:spPr>
          <a:xfrm rot="13500000">
            <a:off x="1208652" y="4214210"/>
            <a:ext cx="190479" cy="19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gradFill>
            <a:gsLst>
              <a:gs pos="0">
                <a:srgbClr val="004BA0"/>
              </a:gs>
              <a:gs pos="50000">
                <a:srgbClr val="1F5EC3"/>
              </a:gs>
              <a:gs pos="100000">
                <a:srgbClr val="4E96D8"/>
              </a:gs>
            </a:gsLst>
            <a:lin ang="5400000"/>
          </a:gra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848" name="Text 17"/>
          <p:cNvSpPr txBox="1"/>
          <p:nvPr/>
        </p:nvSpPr>
        <p:spPr>
          <a:xfrm>
            <a:off x="6646565" y="1841319"/>
            <a:ext cx="3100071"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应用安全应对</a:t>
            </a:r>
          </a:p>
        </p:txBody>
      </p:sp>
      <p:sp>
        <p:nvSpPr>
          <p:cNvPr id="849" name="Text 18"/>
          <p:cNvSpPr txBox="1"/>
          <p:nvPr/>
        </p:nvSpPr>
        <p:spPr>
          <a:xfrm>
            <a:off x="6412677" y="2195800"/>
            <a:ext cx="4649862"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明确提醒AI无法取代医疗专业意见，任何和用户使用过程中，需要人工/自动提醒，AI提供辅助信息，无法提供和取代医疗诊断意见，确保项目的应用安全和用户的健康权益。</a:t>
            </a:r>
          </a:p>
        </p:txBody>
      </p:sp>
      <p:sp>
        <p:nvSpPr>
          <p:cNvPr id="850" name="Shape 19"/>
          <p:cNvSpPr/>
          <p:nvPr/>
        </p:nvSpPr>
        <p:spPr>
          <a:xfrm rot="13500000">
            <a:off x="6356384" y="1871603"/>
            <a:ext cx="190479" cy="19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gradFill>
            <a:gsLst>
              <a:gs pos="0">
                <a:srgbClr val="004BA0"/>
              </a:gs>
              <a:gs pos="50000">
                <a:srgbClr val="1F5EC3"/>
              </a:gs>
              <a:gs pos="100000">
                <a:srgbClr val="4E96D8"/>
              </a:gs>
            </a:gsLst>
            <a:lin ang="5400000"/>
          </a:gra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851" name="Text 21"/>
          <p:cNvSpPr txBox="1"/>
          <p:nvPr/>
        </p:nvSpPr>
        <p:spPr>
          <a:xfrm>
            <a:off x="6646565" y="4183927"/>
            <a:ext cx="3100071"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项目进度应对</a:t>
            </a:r>
          </a:p>
        </p:txBody>
      </p:sp>
      <p:sp>
        <p:nvSpPr>
          <p:cNvPr id="852" name="Text 22"/>
          <p:cNvSpPr txBox="1"/>
          <p:nvPr/>
        </p:nvSpPr>
        <p:spPr>
          <a:xfrm>
            <a:off x="6412678" y="4538407"/>
            <a:ext cx="4649851"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制定详细的项目进度计划和里程碑，定期检查项目进展情况，及时发现和解决项目实施过程中遇到的问题，确保项目按计划推进。同时，建立应急响应机制，应对可能出现的突发情况，确保项目的顺利实施。</a:t>
            </a:r>
          </a:p>
        </p:txBody>
      </p:sp>
      <p:sp>
        <p:nvSpPr>
          <p:cNvPr id="853" name="Shape 23"/>
          <p:cNvSpPr/>
          <p:nvPr/>
        </p:nvSpPr>
        <p:spPr>
          <a:xfrm rot="13500000">
            <a:off x="6356384" y="4214210"/>
            <a:ext cx="190479" cy="190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gradFill>
            <a:gsLst>
              <a:gs pos="0">
                <a:srgbClr val="004BA0"/>
              </a:gs>
              <a:gs pos="50000">
                <a:srgbClr val="1F5EC3"/>
              </a:gs>
              <a:gs pos="100000">
                <a:srgbClr val="4E96D8"/>
              </a:gs>
            </a:gsLst>
            <a:lin ang="5400000"/>
          </a:gra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854" name="Text 25"/>
          <p:cNvSpPr txBox="1"/>
          <p:nvPr/>
        </p:nvSpPr>
        <p:spPr>
          <a:xfrm>
            <a:off x="1498833" y="1854734"/>
            <a:ext cx="3100072"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数据安全应对</a:t>
            </a:r>
          </a:p>
        </p:txBody>
      </p:sp>
      <p:sp>
        <p:nvSpPr>
          <p:cNvPr id="855" name="Text 26"/>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风险应对措施</a:t>
            </a:r>
          </a:p>
        </p:txBody>
      </p:sp>
      <p:pic>
        <p:nvPicPr>
          <p:cNvPr id="856" name="Image 2" descr="Image 2"/>
          <p:cNvPicPr>
            <a:picLocks noChangeAspect="1"/>
          </p:cNvPicPr>
          <p:nvPr/>
        </p:nvPicPr>
        <p:blipFill>
          <a:blip r:embed="rId4">
            <a:extLst/>
          </a:blip>
          <a:stretch>
            <a:fillRect/>
          </a:stretch>
        </p:blipFill>
        <p:spPr>
          <a:xfrm>
            <a:off x="662882" y="495145"/>
            <a:ext cx="1371601" cy="304801"/>
          </a:xfrm>
          <a:prstGeom prst="rect">
            <a:avLst/>
          </a:prstGeom>
          <a:ln w="12700">
            <a:miter lim="400000"/>
          </a:ln>
        </p:spPr>
      </p:pic>
      <p:sp>
        <p:nvSpPr>
          <p:cNvPr id="857"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59" name="Image 0" descr="Image 0"/>
          <p:cNvPicPr>
            <a:picLocks noChangeAspect="1"/>
          </p:cNvPicPr>
          <p:nvPr/>
        </p:nvPicPr>
        <p:blipFill>
          <a:blip r:embed="rId2">
            <a:extLst/>
          </a:blip>
          <a:stretch>
            <a:fillRect/>
          </a:stretch>
        </p:blipFill>
        <p:spPr>
          <a:xfrm>
            <a:off x="0" y="3425"/>
            <a:ext cx="12192000" cy="6864627"/>
          </a:xfrm>
          <a:prstGeom prst="rect">
            <a:avLst/>
          </a:prstGeom>
          <a:ln w="12700">
            <a:miter lim="400000"/>
          </a:ln>
        </p:spPr>
      </p:pic>
      <p:sp>
        <p:nvSpPr>
          <p:cNvPr id="860" name="Text 0"/>
          <p:cNvSpPr txBox="1"/>
          <p:nvPr/>
        </p:nvSpPr>
        <p:spPr>
          <a:xfrm>
            <a:off x="4119359" y="3709830"/>
            <a:ext cx="383201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3200">
                <a:solidFill>
                  <a:srgbClr val="FFFFFF"/>
                </a:solidFill>
                <a:latin typeface="MiSans"/>
                <a:ea typeface="MiSans"/>
                <a:cs typeface="MiSans"/>
                <a:sym typeface="MiSans"/>
              </a:defRPr>
            </a:lvl1pPr>
          </a:lstStyle>
          <a:p>
            <a:pPr/>
            <a:r>
              <a:t>II期扩展与优化</a:t>
            </a:r>
          </a:p>
        </p:txBody>
      </p:sp>
      <p:pic>
        <p:nvPicPr>
          <p:cNvPr id="861" name="Image 1" descr="Image 1"/>
          <p:cNvPicPr>
            <a:picLocks noChangeAspect="1"/>
          </p:cNvPicPr>
          <p:nvPr/>
        </p:nvPicPr>
        <p:blipFill>
          <a:blip r:embed="rId3">
            <a:extLst/>
          </a:blip>
          <a:stretch>
            <a:fillRect/>
          </a:stretch>
        </p:blipFill>
        <p:spPr>
          <a:xfrm>
            <a:off x="625604" y="467336"/>
            <a:ext cx="1770501" cy="352407"/>
          </a:xfrm>
          <a:prstGeom prst="rect">
            <a:avLst/>
          </a:prstGeom>
          <a:ln w="12700">
            <a:miter lim="400000"/>
          </a:ln>
        </p:spPr>
      </p:pic>
      <p:sp>
        <p:nvSpPr>
          <p:cNvPr id="862" name="Shape 1"/>
          <p:cNvSpPr/>
          <p:nvPr/>
        </p:nvSpPr>
        <p:spPr>
          <a:xfrm>
            <a:off x="779721" y="6270738"/>
            <a:ext cx="1" cy="125951"/>
          </a:xfrm>
          <a:prstGeom prst="line">
            <a:avLst/>
          </a:prstGeom>
          <a:ln w="12700">
            <a:solidFill>
              <a:srgbClr val="FFFFFF"/>
            </a:solidFill>
          </a:ln>
        </p:spPr>
        <p:txBody>
          <a:bodyPr lIns="45719" rIns="45719"/>
          <a:lstStyle/>
          <a:p>
            <a:pPr/>
          </a:p>
        </p:txBody>
      </p:sp>
      <p:sp>
        <p:nvSpPr>
          <p:cNvPr id="863" name="Shape 2"/>
          <p:cNvSpPr/>
          <p:nvPr/>
        </p:nvSpPr>
        <p:spPr>
          <a:xfrm>
            <a:off x="867722" y="6270738"/>
            <a:ext cx="1" cy="125951"/>
          </a:xfrm>
          <a:prstGeom prst="line">
            <a:avLst/>
          </a:prstGeom>
          <a:ln w="12700">
            <a:solidFill>
              <a:srgbClr val="FFFFFF"/>
            </a:solidFill>
          </a:ln>
        </p:spPr>
        <p:txBody>
          <a:bodyPr lIns="45719" rIns="45719"/>
          <a:lstStyle/>
          <a:p>
            <a:pPr/>
          </a:p>
        </p:txBody>
      </p:sp>
      <p:sp>
        <p:nvSpPr>
          <p:cNvPr id="864" name="Shape 3"/>
          <p:cNvSpPr/>
          <p:nvPr/>
        </p:nvSpPr>
        <p:spPr>
          <a:xfrm>
            <a:off x="955721" y="6166356"/>
            <a:ext cx="1" cy="220415"/>
          </a:xfrm>
          <a:prstGeom prst="line">
            <a:avLst/>
          </a:prstGeom>
          <a:ln w="12700">
            <a:solidFill>
              <a:srgbClr val="FFFFFF"/>
            </a:solidFill>
          </a:ln>
        </p:spPr>
        <p:txBody>
          <a:bodyPr lIns="45719" rIns="45719"/>
          <a:lstStyle/>
          <a:p>
            <a:pPr/>
          </a:p>
        </p:txBody>
      </p:sp>
      <p:sp>
        <p:nvSpPr>
          <p:cNvPr id="865" name="Shape 4"/>
          <p:cNvSpPr/>
          <p:nvPr/>
        </p:nvSpPr>
        <p:spPr>
          <a:xfrm>
            <a:off x="1043722" y="6270738"/>
            <a:ext cx="1" cy="125951"/>
          </a:xfrm>
          <a:prstGeom prst="line">
            <a:avLst/>
          </a:prstGeom>
          <a:ln w="12700">
            <a:solidFill>
              <a:srgbClr val="FFFFFF"/>
            </a:solidFill>
          </a:ln>
        </p:spPr>
        <p:txBody>
          <a:bodyPr lIns="45719" rIns="45719"/>
          <a:lstStyle/>
          <a:p>
            <a:pPr/>
          </a:p>
        </p:txBody>
      </p:sp>
      <p:sp>
        <p:nvSpPr>
          <p:cNvPr id="866" name="Shape 5"/>
          <p:cNvSpPr/>
          <p:nvPr/>
        </p:nvSpPr>
        <p:spPr>
          <a:xfrm>
            <a:off x="1131722" y="6270738"/>
            <a:ext cx="1" cy="125951"/>
          </a:xfrm>
          <a:prstGeom prst="line">
            <a:avLst/>
          </a:prstGeom>
          <a:ln w="12700">
            <a:solidFill>
              <a:srgbClr val="FFFFFF"/>
            </a:solidFill>
          </a:ln>
        </p:spPr>
        <p:txBody>
          <a:bodyPr lIns="45719" rIns="45719"/>
          <a:lstStyle/>
          <a:p>
            <a:pPr/>
          </a:p>
        </p:txBody>
      </p:sp>
      <p:sp>
        <p:nvSpPr>
          <p:cNvPr id="867" name="Shape 6"/>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868" name="Shape 8"/>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869" name="Shape 10"/>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870" name="Shape 12"/>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pic>
        <p:nvPicPr>
          <p:cNvPr id="871" name="Image 2" descr="Image 2"/>
          <p:cNvPicPr>
            <a:picLocks noChangeAspect="1"/>
          </p:cNvPicPr>
          <p:nvPr/>
        </p:nvPicPr>
        <p:blipFill>
          <a:blip r:embed="rId4">
            <a:extLst/>
          </a:blip>
          <a:stretch>
            <a:fillRect/>
          </a:stretch>
        </p:blipFill>
        <p:spPr>
          <a:xfrm>
            <a:off x="4267198" y="3446152"/>
            <a:ext cx="3657601" cy="12701"/>
          </a:xfrm>
          <a:prstGeom prst="rect">
            <a:avLst/>
          </a:prstGeom>
          <a:ln w="12700">
            <a:miter lim="400000"/>
          </a:ln>
        </p:spPr>
      </p:pic>
      <p:sp>
        <p:nvSpPr>
          <p:cNvPr id="872" name="Shape 14"/>
          <p:cNvSpPr/>
          <p:nvPr/>
        </p:nvSpPr>
        <p:spPr>
          <a:xfrm>
            <a:off x="4893309" y="1477010"/>
            <a:ext cx="2284096" cy="2335530"/>
          </a:xfrm>
          <a:prstGeom prst="rect">
            <a:avLst/>
          </a:prstGeom>
          <a:solidFill>
            <a:srgbClr val="000000">
              <a:alpha val="0"/>
            </a:srgbClr>
          </a:solidFill>
          <a:ln w="12700">
            <a:miter lim="400000"/>
          </a:ln>
        </p:spPr>
        <p:txBody>
          <a:bodyPr lIns="45719" rIns="45719"/>
          <a:lstStyle/>
          <a:p>
            <a:pPr/>
          </a:p>
        </p:txBody>
      </p:sp>
      <p:sp>
        <p:nvSpPr>
          <p:cNvPr id="873" name="Text 15"/>
          <p:cNvSpPr txBox="1"/>
          <p:nvPr/>
        </p:nvSpPr>
        <p:spPr>
          <a:xfrm>
            <a:off x="4893309" y="1477010"/>
            <a:ext cx="2284096" cy="2451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13800">
                <a:gradFill flip="none" rotWithShape="1">
                  <a:gsLst>
                    <a:gs pos="28000">
                      <a:srgbClr val="FFFFFF">
                        <a:alpha val="61000"/>
                      </a:srgbClr>
                    </a:gs>
                    <a:gs pos="78000">
                      <a:srgbClr val="FFFFFF"/>
                    </a:gs>
                  </a:gsLst>
                  <a:path path="circle">
                    <a:fillToRect l="37721" t="-19636" r="62278" b="119636"/>
                  </a:path>
                </a:gradFill>
                <a:latin typeface="PingFang SC Medium"/>
                <a:ea typeface="PingFang SC Medium"/>
                <a:cs typeface="PingFang SC Medium"/>
                <a:sym typeface="PingFang SC Medium"/>
              </a:defRPr>
            </a:lvl1pPr>
          </a:lstStyle>
          <a:p>
            <a:pPr/>
            <a:r>
              <a:t>10</a:t>
            </a:r>
          </a:p>
        </p:txBody>
      </p:sp>
      <p:sp>
        <p:nvSpPr>
          <p:cNvPr id="874"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6" name="Image 0" descr="Image 0"/>
          <p:cNvPicPr>
            <a:picLocks noChangeAspect="1"/>
          </p:cNvPicPr>
          <p:nvPr/>
        </p:nvPicPr>
        <p:blipFill>
          <a:blip r:embed="rId2">
            <a:extLst/>
          </a:blip>
          <a:stretch>
            <a:fillRect/>
          </a:stretch>
        </p:blipFill>
        <p:spPr>
          <a:xfrm>
            <a:off x="-3178" y="-2"/>
            <a:ext cx="12195179" cy="6866416"/>
          </a:xfrm>
          <a:prstGeom prst="rect">
            <a:avLst/>
          </a:prstGeom>
          <a:ln w="12700">
            <a:miter lim="400000"/>
          </a:ln>
        </p:spPr>
      </p:pic>
      <p:sp>
        <p:nvSpPr>
          <p:cNvPr id="877"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sp>
        <p:nvSpPr>
          <p:cNvPr id="878"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sp>
        <p:nvSpPr>
          <p:cNvPr id="879" name="Shape 4"/>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sp>
        <p:nvSpPr>
          <p:cNvPr id="880" name="Shape 6"/>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sp>
        <p:nvSpPr>
          <p:cNvPr id="881" name="Shape 8"/>
          <p:cNvSpPr/>
          <p:nvPr/>
        </p:nvSpPr>
        <p:spPr>
          <a:xfrm>
            <a:off x="655894" y="1926101"/>
            <a:ext cx="3330406" cy="3740838"/>
          </a:xfrm>
          <a:prstGeom prst="rect">
            <a:avLst/>
          </a:prstGeom>
          <a:solidFill>
            <a:srgbClr val="FFFFFF">
              <a:alpha val="8235"/>
            </a:srgbClr>
          </a:solidFill>
          <a:ln w="12700">
            <a:miter lim="400000"/>
          </a:ln>
        </p:spPr>
        <p:txBody>
          <a:bodyPr lIns="45719" rIns="45719"/>
          <a:lstStyle/>
          <a:p>
            <a:pPr/>
          </a:p>
        </p:txBody>
      </p:sp>
      <p:sp>
        <p:nvSpPr>
          <p:cNvPr id="882" name="Text 10"/>
          <p:cNvSpPr txBox="1"/>
          <p:nvPr/>
        </p:nvSpPr>
        <p:spPr>
          <a:xfrm>
            <a:off x="957274"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功能优化方向</a:t>
            </a:r>
          </a:p>
        </p:txBody>
      </p:sp>
      <p:sp>
        <p:nvSpPr>
          <p:cNvPr id="883" name="Shape 11"/>
          <p:cNvSpPr/>
          <p:nvPr/>
        </p:nvSpPr>
        <p:spPr>
          <a:xfrm>
            <a:off x="1539437" y="2006723"/>
            <a:ext cx="1473727" cy="525851"/>
          </a:xfrm>
          <a:prstGeom prst="rect">
            <a:avLst/>
          </a:prstGeom>
          <a:solidFill>
            <a:srgbClr val="000000">
              <a:alpha val="0"/>
            </a:srgbClr>
          </a:solidFill>
          <a:ln w="12700">
            <a:miter lim="400000"/>
          </a:ln>
        </p:spPr>
        <p:txBody>
          <a:bodyPr lIns="45719" rIns="45719"/>
          <a:lstStyle/>
          <a:p>
            <a:pPr/>
          </a:p>
        </p:txBody>
      </p:sp>
      <p:sp>
        <p:nvSpPr>
          <p:cNvPr id="884" name="Text 12"/>
          <p:cNvSpPr txBox="1"/>
          <p:nvPr/>
        </p:nvSpPr>
        <p:spPr>
          <a:xfrm>
            <a:off x="1539437" y="2006723"/>
            <a:ext cx="1473727"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01</a:t>
            </a:r>
          </a:p>
        </p:txBody>
      </p:sp>
      <p:sp>
        <p:nvSpPr>
          <p:cNvPr id="885" name="Text 13"/>
          <p:cNvSpPr txBox="1"/>
          <p:nvPr/>
        </p:nvSpPr>
        <p:spPr>
          <a:xfrm>
            <a:off x="847406" y="3189621"/>
            <a:ext cx="2965923"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基于病友需求反馈，优化智能问答功能，提升回答准确性和实用性。</a:t>
            </a:r>
          </a:p>
        </p:txBody>
      </p:sp>
      <p:pic>
        <p:nvPicPr>
          <p:cNvPr id="886" name="Image 1" descr="Image 1"/>
          <p:cNvPicPr>
            <a:picLocks noChangeAspect="1"/>
          </p:cNvPicPr>
          <p:nvPr/>
        </p:nvPicPr>
        <p:blipFill>
          <a:blip r:embed="rId3">
            <a:extLst/>
          </a:blip>
          <a:stretch>
            <a:fillRect/>
          </a:stretch>
        </p:blipFill>
        <p:spPr>
          <a:xfrm>
            <a:off x="421988" y="5592002"/>
            <a:ext cx="11036321" cy="1264579"/>
          </a:xfrm>
          <a:prstGeom prst="rect">
            <a:avLst/>
          </a:prstGeom>
          <a:ln w="12700">
            <a:miter lim="400000"/>
          </a:ln>
        </p:spPr>
      </p:pic>
      <p:sp>
        <p:nvSpPr>
          <p:cNvPr id="887" name="Shape 14"/>
          <p:cNvSpPr/>
          <p:nvPr/>
        </p:nvSpPr>
        <p:spPr>
          <a:xfrm>
            <a:off x="4331782" y="1926101"/>
            <a:ext cx="3330405" cy="3740838"/>
          </a:xfrm>
          <a:prstGeom prst="rect">
            <a:avLst/>
          </a:prstGeom>
          <a:solidFill>
            <a:srgbClr val="FFFFFF">
              <a:alpha val="8235"/>
            </a:srgbClr>
          </a:solidFill>
          <a:ln w="12700">
            <a:miter lim="400000"/>
          </a:ln>
        </p:spPr>
        <p:txBody>
          <a:bodyPr lIns="45719" rIns="45719"/>
          <a:lstStyle/>
          <a:p>
            <a:pPr/>
          </a:p>
        </p:txBody>
      </p:sp>
      <p:sp>
        <p:nvSpPr>
          <p:cNvPr id="888" name="Text 16"/>
          <p:cNvSpPr txBox="1"/>
          <p:nvPr/>
        </p:nvSpPr>
        <p:spPr>
          <a:xfrm>
            <a:off x="4633162"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新功能规划</a:t>
            </a:r>
          </a:p>
        </p:txBody>
      </p:sp>
      <p:sp>
        <p:nvSpPr>
          <p:cNvPr id="889" name="Shape 17"/>
          <p:cNvSpPr/>
          <p:nvPr/>
        </p:nvSpPr>
        <p:spPr>
          <a:xfrm>
            <a:off x="5468380" y="2006723"/>
            <a:ext cx="997956" cy="525851"/>
          </a:xfrm>
          <a:prstGeom prst="rect">
            <a:avLst/>
          </a:prstGeom>
          <a:solidFill>
            <a:srgbClr val="000000">
              <a:alpha val="0"/>
            </a:srgbClr>
          </a:solidFill>
          <a:ln w="12700">
            <a:miter lim="400000"/>
          </a:ln>
        </p:spPr>
        <p:txBody>
          <a:bodyPr lIns="45719" rIns="45719"/>
          <a:lstStyle/>
          <a:p>
            <a:pPr/>
          </a:p>
        </p:txBody>
      </p:sp>
      <p:sp>
        <p:nvSpPr>
          <p:cNvPr id="890" name="Text 18"/>
          <p:cNvSpPr txBox="1"/>
          <p:nvPr/>
        </p:nvSpPr>
        <p:spPr>
          <a:xfrm>
            <a:off x="5468380" y="2006723"/>
            <a:ext cx="997956"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02</a:t>
            </a:r>
          </a:p>
        </p:txBody>
      </p:sp>
      <p:sp>
        <p:nvSpPr>
          <p:cNvPr id="891" name="Text 19"/>
          <p:cNvSpPr txBox="1"/>
          <p:nvPr/>
        </p:nvSpPr>
        <p:spPr>
          <a:xfrm>
            <a:off x="4523295" y="3189621"/>
            <a:ext cx="2965922"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规划新增病情监测、治疗方案推荐等功能，进一步提升患者体验。</a:t>
            </a:r>
          </a:p>
        </p:txBody>
      </p:sp>
      <p:sp>
        <p:nvSpPr>
          <p:cNvPr id="892" name="Shape 20"/>
          <p:cNvSpPr/>
          <p:nvPr/>
        </p:nvSpPr>
        <p:spPr>
          <a:xfrm>
            <a:off x="8007670" y="1926101"/>
            <a:ext cx="3330405" cy="3740838"/>
          </a:xfrm>
          <a:prstGeom prst="rect">
            <a:avLst/>
          </a:prstGeom>
          <a:solidFill>
            <a:srgbClr val="FFFFFF">
              <a:alpha val="8235"/>
            </a:srgbClr>
          </a:solidFill>
          <a:ln w="12700">
            <a:miter lim="400000"/>
          </a:ln>
        </p:spPr>
        <p:txBody>
          <a:bodyPr lIns="45719" rIns="45719"/>
          <a:lstStyle/>
          <a:p>
            <a:pPr/>
          </a:p>
        </p:txBody>
      </p:sp>
      <p:sp>
        <p:nvSpPr>
          <p:cNvPr id="893" name="Text 22"/>
          <p:cNvSpPr txBox="1"/>
          <p:nvPr/>
        </p:nvSpPr>
        <p:spPr>
          <a:xfrm>
            <a:off x="8309050" y="2627414"/>
            <a:ext cx="274618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功能拓展意义</a:t>
            </a:r>
          </a:p>
        </p:txBody>
      </p:sp>
      <p:sp>
        <p:nvSpPr>
          <p:cNvPr id="894" name="Shape 23"/>
          <p:cNvSpPr/>
          <p:nvPr/>
        </p:nvSpPr>
        <p:spPr>
          <a:xfrm>
            <a:off x="9144268" y="2006723"/>
            <a:ext cx="831961" cy="525851"/>
          </a:xfrm>
          <a:prstGeom prst="rect">
            <a:avLst/>
          </a:prstGeom>
          <a:solidFill>
            <a:srgbClr val="000000">
              <a:alpha val="0"/>
            </a:srgbClr>
          </a:solidFill>
          <a:ln w="12700">
            <a:miter lim="400000"/>
          </a:ln>
        </p:spPr>
        <p:txBody>
          <a:bodyPr lIns="45719" rIns="45719"/>
          <a:lstStyle/>
          <a:p>
            <a:pPr/>
          </a:p>
        </p:txBody>
      </p:sp>
      <p:sp>
        <p:nvSpPr>
          <p:cNvPr id="895" name="Text 24"/>
          <p:cNvSpPr txBox="1"/>
          <p:nvPr/>
        </p:nvSpPr>
        <p:spPr>
          <a:xfrm>
            <a:off x="9144268" y="2006723"/>
            <a:ext cx="83196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sz="3200">
                <a:solidFill>
                  <a:srgbClr val="FFFFFF"/>
                </a:solidFill>
                <a:latin typeface="MiSans"/>
                <a:ea typeface="MiSans"/>
                <a:cs typeface="MiSans"/>
                <a:sym typeface="MiSans"/>
              </a:defRPr>
            </a:lvl1pPr>
          </a:lstStyle>
          <a:p>
            <a:pPr/>
            <a:r>
              <a:t>03</a:t>
            </a:r>
          </a:p>
        </p:txBody>
      </p:sp>
      <p:sp>
        <p:nvSpPr>
          <p:cNvPr id="896" name="Text 25"/>
          <p:cNvSpPr txBox="1"/>
          <p:nvPr/>
        </p:nvSpPr>
        <p:spPr>
          <a:xfrm>
            <a:off x="8199182" y="3189621"/>
            <a:ext cx="2965922"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功能拓展将提升平台服务能力，更好地满足患者多样化需求，推动项目持续发展。</a:t>
            </a:r>
          </a:p>
        </p:txBody>
      </p:sp>
      <p:sp>
        <p:nvSpPr>
          <p:cNvPr id="897" name="Text 26"/>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II期功能拓展</a:t>
            </a:r>
          </a:p>
        </p:txBody>
      </p:sp>
      <p:pic>
        <p:nvPicPr>
          <p:cNvPr id="898" name="Image 2" descr="Image 2"/>
          <p:cNvPicPr>
            <a:picLocks noChangeAspect="1"/>
          </p:cNvPicPr>
          <p:nvPr/>
        </p:nvPicPr>
        <p:blipFill>
          <a:blip r:embed="rId4">
            <a:extLst/>
          </a:blip>
          <a:stretch>
            <a:fillRect/>
          </a:stretch>
        </p:blipFill>
        <p:spPr>
          <a:xfrm>
            <a:off x="662882" y="495145"/>
            <a:ext cx="1371601" cy="304801"/>
          </a:xfrm>
          <a:prstGeom prst="rect">
            <a:avLst/>
          </a:prstGeom>
          <a:ln w="12700">
            <a:miter lim="400000"/>
          </a:ln>
        </p:spPr>
      </p:pic>
      <p:sp>
        <p:nvSpPr>
          <p:cNvPr id="899"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1" name="Image 0" descr="Image 0"/>
          <p:cNvPicPr>
            <a:picLocks noChangeAspect="1"/>
          </p:cNvPicPr>
          <p:nvPr/>
        </p:nvPicPr>
        <p:blipFill>
          <a:blip r:embed="rId2">
            <a:extLst/>
          </a:blip>
          <a:stretch>
            <a:fillRect/>
          </a:stretch>
        </p:blipFill>
        <p:spPr>
          <a:xfrm>
            <a:off x="-3179" y="-2"/>
            <a:ext cx="12194138" cy="6865830"/>
          </a:xfrm>
          <a:prstGeom prst="rect">
            <a:avLst/>
          </a:prstGeom>
          <a:ln w="12700">
            <a:miter lim="400000"/>
          </a:ln>
        </p:spPr>
      </p:pic>
      <p:sp>
        <p:nvSpPr>
          <p:cNvPr id="902"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pic>
        <p:nvPicPr>
          <p:cNvPr id="903" name="Image 1" descr="Image 1"/>
          <p:cNvPicPr>
            <a:picLocks noChangeAspect="1"/>
          </p:cNvPicPr>
          <p:nvPr/>
        </p:nvPicPr>
        <p:blipFill>
          <a:blip r:embed="rId3">
            <a:extLst/>
          </a:blip>
          <a:stretch>
            <a:fillRect/>
          </a:stretch>
        </p:blipFill>
        <p:spPr>
          <a:xfrm>
            <a:off x="227077" y="1736336"/>
            <a:ext cx="10151468" cy="1622142"/>
          </a:xfrm>
          <a:prstGeom prst="rect">
            <a:avLst/>
          </a:prstGeom>
          <a:ln w="12700">
            <a:miter lim="400000"/>
          </a:ln>
        </p:spPr>
      </p:pic>
      <p:sp>
        <p:nvSpPr>
          <p:cNvPr id="904"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sp>
        <p:nvSpPr>
          <p:cNvPr id="905" name="Shape 4"/>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pic>
        <p:nvPicPr>
          <p:cNvPr id="906" name="Image 2" descr="Image 2"/>
          <p:cNvPicPr>
            <a:picLocks noChangeAspect="1"/>
          </p:cNvPicPr>
          <p:nvPr/>
        </p:nvPicPr>
        <p:blipFill>
          <a:blip r:embed="rId4">
            <a:extLst/>
          </a:blip>
          <a:stretch>
            <a:fillRect/>
          </a:stretch>
        </p:blipFill>
        <p:spPr>
          <a:xfrm>
            <a:off x="710956" y="2472057"/>
            <a:ext cx="1219201" cy="1219201"/>
          </a:xfrm>
          <a:prstGeom prst="rect">
            <a:avLst/>
          </a:prstGeom>
          <a:ln w="12700">
            <a:miter lim="400000"/>
          </a:ln>
        </p:spPr>
      </p:pic>
      <p:pic>
        <p:nvPicPr>
          <p:cNvPr id="907" name="Image 3" descr="Image 3"/>
          <p:cNvPicPr>
            <a:picLocks noChangeAspect="1"/>
          </p:cNvPicPr>
          <p:nvPr/>
        </p:nvPicPr>
        <p:blipFill>
          <a:blip r:embed="rId4">
            <a:extLst/>
          </a:blip>
          <a:stretch>
            <a:fillRect/>
          </a:stretch>
        </p:blipFill>
        <p:spPr>
          <a:xfrm>
            <a:off x="7735823" y="1282634"/>
            <a:ext cx="1219201" cy="1219201"/>
          </a:xfrm>
          <a:prstGeom prst="rect">
            <a:avLst/>
          </a:prstGeom>
          <a:ln w="12700">
            <a:miter lim="400000"/>
          </a:ln>
        </p:spPr>
      </p:pic>
      <p:sp>
        <p:nvSpPr>
          <p:cNvPr id="908" name="Shape 6"/>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pic>
        <p:nvPicPr>
          <p:cNvPr id="909" name="Image 4" descr="Image 4"/>
          <p:cNvPicPr>
            <a:picLocks noChangeAspect="1"/>
          </p:cNvPicPr>
          <p:nvPr/>
        </p:nvPicPr>
        <p:blipFill>
          <a:blip r:embed="rId4">
            <a:extLst/>
          </a:blip>
          <a:stretch>
            <a:fillRect/>
          </a:stretch>
        </p:blipFill>
        <p:spPr>
          <a:xfrm>
            <a:off x="4275302" y="1967581"/>
            <a:ext cx="1219201" cy="1219201"/>
          </a:xfrm>
          <a:prstGeom prst="rect">
            <a:avLst/>
          </a:prstGeom>
          <a:ln w="12700">
            <a:miter lim="400000"/>
          </a:ln>
        </p:spPr>
      </p:pic>
      <p:sp>
        <p:nvSpPr>
          <p:cNvPr id="910" name="Shape 8"/>
          <p:cNvSpPr/>
          <p:nvPr/>
        </p:nvSpPr>
        <p:spPr>
          <a:xfrm>
            <a:off x="988010" y="2887496"/>
            <a:ext cx="665095" cy="295788"/>
          </a:xfrm>
          <a:prstGeom prst="rect">
            <a:avLst/>
          </a:prstGeom>
          <a:solidFill>
            <a:srgbClr val="000000">
              <a:alpha val="0"/>
            </a:srgbClr>
          </a:solidFill>
          <a:ln w="12700">
            <a:miter lim="400000"/>
          </a:ln>
        </p:spPr>
        <p:txBody>
          <a:bodyPr lIns="45719" rIns="45719"/>
          <a:lstStyle/>
          <a:p>
            <a:pPr/>
          </a:p>
        </p:txBody>
      </p:sp>
      <p:sp>
        <p:nvSpPr>
          <p:cNvPr id="911" name="Text 9"/>
          <p:cNvSpPr txBox="1"/>
          <p:nvPr/>
        </p:nvSpPr>
        <p:spPr>
          <a:xfrm>
            <a:off x="988010" y="2887496"/>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01</a:t>
            </a:r>
          </a:p>
        </p:txBody>
      </p:sp>
      <p:sp>
        <p:nvSpPr>
          <p:cNvPr id="912" name="Shape 10"/>
          <p:cNvSpPr/>
          <p:nvPr/>
        </p:nvSpPr>
        <p:spPr>
          <a:xfrm>
            <a:off x="4552355" y="2399512"/>
            <a:ext cx="665095" cy="295788"/>
          </a:xfrm>
          <a:prstGeom prst="rect">
            <a:avLst/>
          </a:prstGeom>
          <a:solidFill>
            <a:srgbClr val="000000">
              <a:alpha val="0"/>
            </a:srgbClr>
          </a:solidFill>
          <a:ln w="12700">
            <a:miter lim="400000"/>
          </a:ln>
        </p:spPr>
        <p:txBody>
          <a:bodyPr lIns="45719" rIns="45719"/>
          <a:lstStyle/>
          <a:p>
            <a:pPr/>
          </a:p>
        </p:txBody>
      </p:sp>
      <p:sp>
        <p:nvSpPr>
          <p:cNvPr id="913" name="Text 11"/>
          <p:cNvSpPr txBox="1"/>
          <p:nvPr/>
        </p:nvSpPr>
        <p:spPr>
          <a:xfrm>
            <a:off x="4552355" y="2399512"/>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02</a:t>
            </a:r>
          </a:p>
        </p:txBody>
      </p:sp>
      <p:sp>
        <p:nvSpPr>
          <p:cNvPr id="914" name="Shape 12"/>
          <p:cNvSpPr/>
          <p:nvPr/>
        </p:nvSpPr>
        <p:spPr>
          <a:xfrm>
            <a:off x="8012876" y="1697448"/>
            <a:ext cx="665095" cy="295788"/>
          </a:xfrm>
          <a:prstGeom prst="rect">
            <a:avLst/>
          </a:prstGeom>
          <a:solidFill>
            <a:srgbClr val="000000">
              <a:alpha val="0"/>
            </a:srgbClr>
          </a:solidFill>
          <a:ln w="12700">
            <a:miter lim="400000"/>
          </a:ln>
        </p:spPr>
        <p:txBody>
          <a:bodyPr lIns="45719" rIns="45719"/>
          <a:lstStyle/>
          <a:p>
            <a:pPr/>
          </a:p>
        </p:txBody>
      </p:sp>
      <p:sp>
        <p:nvSpPr>
          <p:cNvPr id="915" name="Text 13"/>
          <p:cNvSpPr txBox="1"/>
          <p:nvPr/>
        </p:nvSpPr>
        <p:spPr>
          <a:xfrm>
            <a:off x="8012876" y="1697448"/>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03</a:t>
            </a:r>
          </a:p>
        </p:txBody>
      </p:sp>
      <p:sp>
        <p:nvSpPr>
          <p:cNvPr id="916" name="Text 14"/>
          <p:cNvSpPr txBox="1"/>
          <p:nvPr/>
        </p:nvSpPr>
        <p:spPr>
          <a:xfrm>
            <a:off x="980435" y="3709885"/>
            <a:ext cx="3145915"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反馈收集机制</a:t>
            </a:r>
          </a:p>
        </p:txBody>
      </p:sp>
      <p:sp>
        <p:nvSpPr>
          <p:cNvPr id="917" name="Text 15"/>
          <p:cNvSpPr txBox="1"/>
          <p:nvPr/>
        </p:nvSpPr>
        <p:spPr>
          <a:xfrm>
            <a:off x="945944" y="4069951"/>
            <a:ext cx="3269440"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建立多渠道反馈机制，包括病友群、在线问卷等，及时收集患者意见。</a:t>
            </a:r>
          </a:p>
        </p:txBody>
      </p:sp>
      <p:sp>
        <p:nvSpPr>
          <p:cNvPr id="918" name="Text 16"/>
          <p:cNvSpPr txBox="1"/>
          <p:nvPr/>
        </p:nvSpPr>
        <p:spPr>
          <a:xfrm>
            <a:off x="4589907" y="3340917"/>
            <a:ext cx="3145916"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需求分析方法</a:t>
            </a:r>
          </a:p>
        </p:txBody>
      </p:sp>
      <p:sp>
        <p:nvSpPr>
          <p:cNvPr id="919" name="Text 17"/>
          <p:cNvSpPr txBox="1"/>
          <p:nvPr/>
        </p:nvSpPr>
        <p:spPr>
          <a:xfrm>
            <a:off x="8215423" y="2586938"/>
            <a:ext cx="3177218" cy="317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需求驱动优化</a:t>
            </a:r>
          </a:p>
        </p:txBody>
      </p:sp>
      <p:sp>
        <p:nvSpPr>
          <p:cNvPr id="920" name="Shape 18"/>
          <p:cNvSpPr/>
          <p:nvPr/>
        </p:nvSpPr>
        <p:spPr>
          <a:xfrm>
            <a:off x="11358881" y="6059761"/>
            <a:ext cx="226535" cy="220416"/>
          </a:xfrm>
          <a:prstGeom prst="rect">
            <a:avLst/>
          </a:prstGeom>
          <a:solidFill>
            <a:srgbClr val="517BDA"/>
          </a:soli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921" name="Text 20"/>
          <p:cNvSpPr txBox="1"/>
          <p:nvPr/>
        </p:nvSpPr>
        <p:spPr>
          <a:xfrm>
            <a:off x="4528144" y="3738964"/>
            <a:ext cx="3269441"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定期分析反馈数据，提炼共性需求，为功能优化提供依据。</a:t>
            </a:r>
          </a:p>
        </p:txBody>
      </p:sp>
      <p:sp>
        <p:nvSpPr>
          <p:cNvPr id="922" name="Text 21"/>
          <p:cNvSpPr txBox="1"/>
          <p:nvPr/>
        </p:nvSpPr>
        <p:spPr>
          <a:xfrm>
            <a:off x="8151023" y="2994307"/>
            <a:ext cx="3269440"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以病友需求为导向，持续优化平台功能，确保项目始终贴合患者实际需求。</a:t>
            </a:r>
          </a:p>
        </p:txBody>
      </p:sp>
      <p:sp>
        <p:nvSpPr>
          <p:cNvPr id="923" name="Text 22"/>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病友需求反馈</a:t>
            </a:r>
          </a:p>
        </p:txBody>
      </p:sp>
      <p:pic>
        <p:nvPicPr>
          <p:cNvPr id="924" name="Image 5" descr="Image 5"/>
          <p:cNvPicPr>
            <a:picLocks noChangeAspect="1"/>
          </p:cNvPicPr>
          <p:nvPr/>
        </p:nvPicPr>
        <p:blipFill>
          <a:blip r:embed="rId5">
            <a:extLst/>
          </a:blip>
          <a:stretch>
            <a:fillRect/>
          </a:stretch>
        </p:blipFill>
        <p:spPr>
          <a:xfrm>
            <a:off x="662882" y="495145"/>
            <a:ext cx="1371601" cy="304801"/>
          </a:xfrm>
          <a:prstGeom prst="rect">
            <a:avLst/>
          </a:prstGeom>
          <a:ln w="12700">
            <a:miter lim="400000"/>
          </a:ln>
        </p:spPr>
      </p:pic>
      <p:sp>
        <p:nvSpPr>
          <p:cNvPr id="925"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7" name="Image 0" descr="Image 0"/>
          <p:cNvPicPr>
            <a:picLocks noChangeAspect="1"/>
          </p:cNvPicPr>
          <p:nvPr/>
        </p:nvPicPr>
        <p:blipFill>
          <a:blip r:embed="rId2">
            <a:extLst/>
          </a:blip>
          <a:stretch>
            <a:fillRect/>
          </a:stretch>
        </p:blipFill>
        <p:spPr>
          <a:xfrm>
            <a:off x="0" y="3425"/>
            <a:ext cx="12192000" cy="6864627"/>
          </a:xfrm>
          <a:prstGeom prst="rect">
            <a:avLst/>
          </a:prstGeom>
          <a:ln w="12700">
            <a:miter lim="400000"/>
          </a:ln>
        </p:spPr>
      </p:pic>
      <p:sp>
        <p:nvSpPr>
          <p:cNvPr id="928" name="Text 0"/>
          <p:cNvSpPr txBox="1"/>
          <p:nvPr/>
        </p:nvSpPr>
        <p:spPr>
          <a:xfrm>
            <a:off x="4119359" y="3709830"/>
            <a:ext cx="383201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3200">
                <a:solidFill>
                  <a:srgbClr val="FFFFFF"/>
                </a:solidFill>
                <a:latin typeface="MiSans"/>
                <a:ea typeface="MiSans"/>
                <a:cs typeface="MiSans"/>
                <a:sym typeface="MiSans"/>
              </a:defRPr>
            </a:lvl1pPr>
          </a:lstStyle>
          <a:p>
            <a:pPr/>
            <a:r>
              <a:t>团队介绍</a:t>
            </a:r>
          </a:p>
        </p:txBody>
      </p:sp>
      <p:pic>
        <p:nvPicPr>
          <p:cNvPr id="929" name="Image 1" descr="Image 1"/>
          <p:cNvPicPr>
            <a:picLocks noChangeAspect="1"/>
          </p:cNvPicPr>
          <p:nvPr/>
        </p:nvPicPr>
        <p:blipFill>
          <a:blip r:embed="rId3">
            <a:extLst/>
          </a:blip>
          <a:stretch>
            <a:fillRect/>
          </a:stretch>
        </p:blipFill>
        <p:spPr>
          <a:xfrm>
            <a:off x="625604" y="467336"/>
            <a:ext cx="1770501" cy="352407"/>
          </a:xfrm>
          <a:prstGeom prst="rect">
            <a:avLst/>
          </a:prstGeom>
          <a:ln w="12700">
            <a:miter lim="400000"/>
          </a:ln>
        </p:spPr>
      </p:pic>
      <p:sp>
        <p:nvSpPr>
          <p:cNvPr id="930" name="Shape 1"/>
          <p:cNvSpPr/>
          <p:nvPr/>
        </p:nvSpPr>
        <p:spPr>
          <a:xfrm>
            <a:off x="779721" y="6270738"/>
            <a:ext cx="1" cy="125951"/>
          </a:xfrm>
          <a:prstGeom prst="line">
            <a:avLst/>
          </a:prstGeom>
          <a:ln w="12700">
            <a:solidFill>
              <a:srgbClr val="FFFFFF"/>
            </a:solidFill>
          </a:ln>
        </p:spPr>
        <p:txBody>
          <a:bodyPr lIns="45719" rIns="45719"/>
          <a:lstStyle/>
          <a:p>
            <a:pPr/>
          </a:p>
        </p:txBody>
      </p:sp>
      <p:sp>
        <p:nvSpPr>
          <p:cNvPr id="931" name="Shape 2"/>
          <p:cNvSpPr/>
          <p:nvPr/>
        </p:nvSpPr>
        <p:spPr>
          <a:xfrm>
            <a:off x="867722" y="6270738"/>
            <a:ext cx="1" cy="125951"/>
          </a:xfrm>
          <a:prstGeom prst="line">
            <a:avLst/>
          </a:prstGeom>
          <a:ln w="12700">
            <a:solidFill>
              <a:srgbClr val="FFFFFF"/>
            </a:solidFill>
          </a:ln>
        </p:spPr>
        <p:txBody>
          <a:bodyPr lIns="45719" rIns="45719"/>
          <a:lstStyle/>
          <a:p>
            <a:pPr/>
          </a:p>
        </p:txBody>
      </p:sp>
      <p:sp>
        <p:nvSpPr>
          <p:cNvPr id="932" name="Shape 3"/>
          <p:cNvSpPr/>
          <p:nvPr/>
        </p:nvSpPr>
        <p:spPr>
          <a:xfrm>
            <a:off x="955721" y="6166356"/>
            <a:ext cx="1" cy="220415"/>
          </a:xfrm>
          <a:prstGeom prst="line">
            <a:avLst/>
          </a:prstGeom>
          <a:ln w="12700">
            <a:solidFill>
              <a:srgbClr val="FFFFFF"/>
            </a:solidFill>
          </a:ln>
        </p:spPr>
        <p:txBody>
          <a:bodyPr lIns="45719" rIns="45719"/>
          <a:lstStyle/>
          <a:p>
            <a:pPr/>
          </a:p>
        </p:txBody>
      </p:sp>
      <p:sp>
        <p:nvSpPr>
          <p:cNvPr id="933" name="Shape 4"/>
          <p:cNvSpPr/>
          <p:nvPr/>
        </p:nvSpPr>
        <p:spPr>
          <a:xfrm>
            <a:off x="1043722" y="6270738"/>
            <a:ext cx="1" cy="125951"/>
          </a:xfrm>
          <a:prstGeom prst="line">
            <a:avLst/>
          </a:prstGeom>
          <a:ln w="12700">
            <a:solidFill>
              <a:srgbClr val="FFFFFF"/>
            </a:solidFill>
          </a:ln>
        </p:spPr>
        <p:txBody>
          <a:bodyPr lIns="45719" rIns="45719"/>
          <a:lstStyle/>
          <a:p>
            <a:pPr/>
          </a:p>
        </p:txBody>
      </p:sp>
      <p:sp>
        <p:nvSpPr>
          <p:cNvPr id="934" name="Shape 5"/>
          <p:cNvSpPr/>
          <p:nvPr/>
        </p:nvSpPr>
        <p:spPr>
          <a:xfrm>
            <a:off x="1131722" y="6270738"/>
            <a:ext cx="1" cy="125951"/>
          </a:xfrm>
          <a:prstGeom prst="line">
            <a:avLst/>
          </a:prstGeom>
          <a:ln w="12700">
            <a:solidFill>
              <a:srgbClr val="FFFFFF"/>
            </a:solidFill>
          </a:ln>
        </p:spPr>
        <p:txBody>
          <a:bodyPr lIns="45719" rIns="45719"/>
          <a:lstStyle/>
          <a:p>
            <a:pPr/>
          </a:p>
        </p:txBody>
      </p:sp>
      <p:sp>
        <p:nvSpPr>
          <p:cNvPr id="935" name="Shape 6"/>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936" name="Shape 8"/>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937" name="Shape 10"/>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938" name="Shape 12"/>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pic>
        <p:nvPicPr>
          <p:cNvPr id="939" name="Image 2" descr="Image 2"/>
          <p:cNvPicPr>
            <a:picLocks noChangeAspect="1"/>
          </p:cNvPicPr>
          <p:nvPr/>
        </p:nvPicPr>
        <p:blipFill>
          <a:blip r:embed="rId4">
            <a:extLst/>
          </a:blip>
          <a:stretch>
            <a:fillRect/>
          </a:stretch>
        </p:blipFill>
        <p:spPr>
          <a:xfrm>
            <a:off x="4267198" y="3446152"/>
            <a:ext cx="3657601" cy="12701"/>
          </a:xfrm>
          <a:prstGeom prst="rect">
            <a:avLst/>
          </a:prstGeom>
          <a:ln w="12700">
            <a:miter lim="400000"/>
          </a:ln>
        </p:spPr>
      </p:pic>
      <p:sp>
        <p:nvSpPr>
          <p:cNvPr id="940" name="Shape 14"/>
          <p:cNvSpPr/>
          <p:nvPr/>
        </p:nvSpPr>
        <p:spPr>
          <a:xfrm>
            <a:off x="4893309" y="1477010"/>
            <a:ext cx="2284096" cy="2335530"/>
          </a:xfrm>
          <a:prstGeom prst="rect">
            <a:avLst/>
          </a:prstGeom>
          <a:solidFill>
            <a:srgbClr val="000000">
              <a:alpha val="0"/>
            </a:srgbClr>
          </a:solidFill>
          <a:ln w="12700">
            <a:miter lim="400000"/>
          </a:ln>
        </p:spPr>
        <p:txBody>
          <a:bodyPr lIns="45719" rIns="45719"/>
          <a:lstStyle/>
          <a:p>
            <a:pPr/>
          </a:p>
        </p:txBody>
      </p:sp>
      <p:sp>
        <p:nvSpPr>
          <p:cNvPr id="941" name="Text 15"/>
          <p:cNvSpPr txBox="1"/>
          <p:nvPr/>
        </p:nvSpPr>
        <p:spPr>
          <a:xfrm>
            <a:off x="4893309" y="1477010"/>
            <a:ext cx="2284096" cy="2451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13800">
                <a:gradFill flip="none" rotWithShape="1">
                  <a:gsLst>
                    <a:gs pos="28000">
                      <a:srgbClr val="FFFFFF">
                        <a:alpha val="61000"/>
                      </a:srgbClr>
                    </a:gs>
                    <a:gs pos="78000">
                      <a:srgbClr val="FFFFFF"/>
                    </a:gs>
                  </a:gsLst>
                  <a:path path="circle">
                    <a:fillToRect l="37721" t="-19636" r="62278" b="119636"/>
                  </a:path>
                </a:gradFill>
                <a:latin typeface="PingFang SC Medium"/>
                <a:ea typeface="PingFang SC Medium"/>
                <a:cs typeface="PingFang SC Medium"/>
                <a:sym typeface="PingFang SC Medium"/>
              </a:defRPr>
            </a:lvl1pPr>
          </a:lstStyle>
          <a:p>
            <a:pPr/>
            <a:r>
              <a:t>11</a:t>
            </a:r>
          </a:p>
        </p:txBody>
      </p:sp>
      <p:sp>
        <p:nvSpPr>
          <p:cNvPr id="942"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4" name="Image 1" descr="Image 1"/>
          <p:cNvPicPr>
            <a:picLocks noChangeAspect="1"/>
          </p:cNvPicPr>
          <p:nvPr/>
        </p:nvPicPr>
        <p:blipFill>
          <a:blip r:embed="rId2">
            <a:extLst/>
          </a:blip>
          <a:stretch>
            <a:fillRect/>
          </a:stretch>
        </p:blipFill>
        <p:spPr>
          <a:xfrm>
            <a:off x="-1297250" y="8170"/>
            <a:ext cx="9474201" cy="6858001"/>
          </a:xfrm>
          <a:prstGeom prst="rect">
            <a:avLst/>
          </a:prstGeom>
          <a:ln w="12700">
            <a:miter lim="400000"/>
          </a:ln>
        </p:spPr>
      </p:pic>
      <p:pic>
        <p:nvPicPr>
          <p:cNvPr id="945" name="Image 2" descr="Image 2"/>
          <p:cNvPicPr>
            <a:picLocks noChangeAspect="1"/>
          </p:cNvPicPr>
          <p:nvPr/>
        </p:nvPicPr>
        <p:blipFill>
          <a:blip r:embed="rId3">
            <a:extLst/>
          </a:blip>
          <a:stretch>
            <a:fillRect/>
          </a:stretch>
        </p:blipFill>
        <p:spPr>
          <a:xfrm>
            <a:off x="-585217" y="-618276"/>
            <a:ext cx="13036153" cy="7896901"/>
          </a:xfrm>
          <a:prstGeom prst="rect">
            <a:avLst/>
          </a:prstGeom>
          <a:ln w="12700">
            <a:miter lim="400000"/>
          </a:ln>
        </p:spPr>
      </p:pic>
      <p:sp>
        <p:nvSpPr>
          <p:cNvPr id="946" name="Shape 0"/>
          <p:cNvSpPr/>
          <p:nvPr/>
        </p:nvSpPr>
        <p:spPr>
          <a:xfrm>
            <a:off x="691721" y="6176991"/>
            <a:ext cx="1" cy="125951"/>
          </a:xfrm>
          <a:prstGeom prst="line">
            <a:avLst/>
          </a:prstGeom>
          <a:ln w="12700">
            <a:solidFill>
              <a:srgbClr val="FFFFFF"/>
            </a:solidFill>
          </a:ln>
        </p:spPr>
        <p:txBody>
          <a:bodyPr lIns="45719" rIns="45719"/>
          <a:lstStyle/>
          <a:p>
            <a:pPr/>
          </a:p>
        </p:txBody>
      </p:sp>
      <p:sp>
        <p:nvSpPr>
          <p:cNvPr id="947" name="Shape 1"/>
          <p:cNvSpPr/>
          <p:nvPr/>
        </p:nvSpPr>
        <p:spPr>
          <a:xfrm>
            <a:off x="779721" y="6176991"/>
            <a:ext cx="1" cy="125951"/>
          </a:xfrm>
          <a:prstGeom prst="line">
            <a:avLst/>
          </a:prstGeom>
          <a:ln w="12700">
            <a:solidFill>
              <a:srgbClr val="FFFFFF"/>
            </a:solidFill>
          </a:ln>
        </p:spPr>
        <p:txBody>
          <a:bodyPr lIns="45719" rIns="45719"/>
          <a:lstStyle/>
          <a:p>
            <a:pPr/>
          </a:p>
        </p:txBody>
      </p:sp>
      <p:sp>
        <p:nvSpPr>
          <p:cNvPr id="948" name="Shape 2"/>
          <p:cNvSpPr/>
          <p:nvPr/>
        </p:nvSpPr>
        <p:spPr>
          <a:xfrm>
            <a:off x="867722" y="6072609"/>
            <a:ext cx="1" cy="220415"/>
          </a:xfrm>
          <a:prstGeom prst="line">
            <a:avLst/>
          </a:prstGeom>
          <a:ln w="12700">
            <a:solidFill>
              <a:srgbClr val="FFFFFF"/>
            </a:solidFill>
          </a:ln>
        </p:spPr>
        <p:txBody>
          <a:bodyPr lIns="45719" rIns="45719"/>
          <a:lstStyle/>
          <a:p>
            <a:pPr/>
          </a:p>
        </p:txBody>
      </p:sp>
      <p:sp>
        <p:nvSpPr>
          <p:cNvPr id="949" name="Shape 3"/>
          <p:cNvSpPr/>
          <p:nvPr/>
        </p:nvSpPr>
        <p:spPr>
          <a:xfrm>
            <a:off x="955722" y="6176991"/>
            <a:ext cx="1" cy="125951"/>
          </a:xfrm>
          <a:prstGeom prst="line">
            <a:avLst/>
          </a:prstGeom>
          <a:ln w="12700">
            <a:solidFill>
              <a:srgbClr val="FFFFFF"/>
            </a:solidFill>
          </a:ln>
        </p:spPr>
        <p:txBody>
          <a:bodyPr lIns="45719" rIns="45719"/>
          <a:lstStyle/>
          <a:p>
            <a:pPr/>
          </a:p>
        </p:txBody>
      </p:sp>
      <p:sp>
        <p:nvSpPr>
          <p:cNvPr id="950" name="Shape 4"/>
          <p:cNvSpPr/>
          <p:nvPr/>
        </p:nvSpPr>
        <p:spPr>
          <a:xfrm>
            <a:off x="1043722" y="6176991"/>
            <a:ext cx="1" cy="125951"/>
          </a:xfrm>
          <a:prstGeom prst="line">
            <a:avLst/>
          </a:prstGeom>
          <a:ln w="12700">
            <a:solidFill>
              <a:srgbClr val="FFFFFF"/>
            </a:solidFill>
          </a:ln>
        </p:spPr>
        <p:txBody>
          <a:bodyPr lIns="45719" rIns="45719"/>
          <a:lstStyle/>
          <a:p>
            <a:pPr/>
          </a:p>
        </p:txBody>
      </p:sp>
      <p:sp>
        <p:nvSpPr>
          <p:cNvPr id="951" name="Shape 5"/>
          <p:cNvSpPr/>
          <p:nvPr/>
        </p:nvSpPr>
        <p:spPr>
          <a:xfrm flipH="1">
            <a:off x="11451320" y="672669"/>
            <a:ext cx="77799" cy="72001"/>
          </a:xfrm>
          <a:prstGeom prst="ellipse">
            <a:avLst/>
          </a:prstGeom>
          <a:solidFill>
            <a:srgbClr val="FFFFFF"/>
          </a:solidFill>
          <a:ln w="12700">
            <a:miter lim="400000"/>
          </a:ln>
        </p:spPr>
        <p:txBody>
          <a:bodyPr lIns="45719" rIns="45719"/>
          <a:lstStyle/>
          <a:p>
            <a:pPr/>
          </a:p>
        </p:txBody>
      </p:sp>
      <p:sp>
        <p:nvSpPr>
          <p:cNvPr id="952" name="Shape 7"/>
          <p:cNvSpPr/>
          <p:nvPr/>
        </p:nvSpPr>
        <p:spPr>
          <a:xfrm flipH="1">
            <a:off x="11319981" y="673748"/>
            <a:ext cx="77799" cy="72001"/>
          </a:xfrm>
          <a:prstGeom prst="ellipse">
            <a:avLst/>
          </a:prstGeom>
          <a:solidFill>
            <a:srgbClr val="FFFFFF">
              <a:alpha val="56471"/>
            </a:srgbClr>
          </a:solidFill>
          <a:ln w="12700">
            <a:miter lim="400000"/>
          </a:ln>
        </p:spPr>
        <p:txBody>
          <a:bodyPr lIns="45719" rIns="45719"/>
          <a:lstStyle/>
          <a:p>
            <a:pPr/>
          </a:p>
        </p:txBody>
      </p:sp>
      <p:sp>
        <p:nvSpPr>
          <p:cNvPr id="953" name="Shape 9"/>
          <p:cNvSpPr/>
          <p:nvPr/>
        </p:nvSpPr>
        <p:spPr>
          <a:xfrm flipH="1">
            <a:off x="11192131" y="672669"/>
            <a:ext cx="77799" cy="72001"/>
          </a:xfrm>
          <a:prstGeom prst="ellipse">
            <a:avLst/>
          </a:prstGeom>
          <a:solidFill>
            <a:srgbClr val="FFFFFF"/>
          </a:solidFill>
          <a:ln w="12700">
            <a:miter lim="400000"/>
          </a:ln>
        </p:spPr>
        <p:txBody>
          <a:bodyPr lIns="45719" rIns="45719"/>
          <a:lstStyle/>
          <a:p>
            <a:pPr/>
          </a:p>
        </p:txBody>
      </p:sp>
      <p:sp>
        <p:nvSpPr>
          <p:cNvPr id="954" name="Shape 11"/>
          <p:cNvSpPr/>
          <p:nvPr/>
        </p:nvSpPr>
        <p:spPr>
          <a:xfrm flipH="1">
            <a:off x="11061117" y="672669"/>
            <a:ext cx="77799" cy="72001"/>
          </a:xfrm>
          <a:prstGeom prst="ellipse">
            <a:avLst/>
          </a:prstGeom>
          <a:solidFill>
            <a:srgbClr val="FFFFFF">
              <a:alpha val="56471"/>
            </a:srgbClr>
          </a:solidFill>
          <a:ln w="12700">
            <a:miter lim="400000"/>
          </a:ln>
        </p:spPr>
        <p:txBody>
          <a:bodyPr lIns="45719" rIns="45719"/>
          <a:lstStyle/>
          <a:p>
            <a:pPr/>
          </a:p>
        </p:txBody>
      </p:sp>
      <p:sp>
        <p:nvSpPr>
          <p:cNvPr id="955" name="Shape 15"/>
          <p:cNvSpPr/>
          <p:nvPr/>
        </p:nvSpPr>
        <p:spPr>
          <a:xfrm>
            <a:off x="11358881" y="6059761"/>
            <a:ext cx="226535" cy="220416"/>
          </a:xfrm>
          <a:prstGeom prst="rect">
            <a:avLst/>
          </a:prstGeom>
          <a:solidFill>
            <a:srgbClr val="517BDA"/>
          </a:solidFill>
          <a:ln w="12700">
            <a:miter lim="400000"/>
          </a:ln>
          <a:effectLst>
            <a:outerShdw sx="100000" sy="100000" kx="0" ky="0" algn="b" rotWithShape="0" blurRad="139700" dist="50800" dir="2700000">
              <a:srgbClr val="517BDA">
                <a:alpha val="76471"/>
              </a:srgbClr>
            </a:outerShdw>
          </a:effectLst>
        </p:spPr>
        <p:txBody>
          <a:bodyPr lIns="45719" rIns="45719"/>
          <a:lstStyle/>
          <a:p>
            <a:pPr/>
          </a:p>
        </p:txBody>
      </p:sp>
      <p:sp>
        <p:nvSpPr>
          <p:cNvPr id="956" name="Text 17"/>
          <p:cNvSpPr txBox="1"/>
          <p:nvPr/>
        </p:nvSpPr>
        <p:spPr>
          <a:xfrm>
            <a:off x="7183908" y="3994248"/>
            <a:ext cx="3962504" cy="19769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54000" indent="-254000" algn="just">
              <a:lnSpc>
                <a:spcPct val="150000"/>
              </a:lnSpc>
              <a:buSzPct val="100000"/>
              <a:buChar char="•"/>
              <a:defRPr sz="1600">
                <a:solidFill>
                  <a:srgbClr val="FFFFFF"/>
                </a:solidFill>
                <a:latin typeface="微软雅黑"/>
                <a:ea typeface="微软雅黑"/>
                <a:cs typeface="微软雅黑"/>
                <a:sym typeface="微软雅黑"/>
              </a:defRPr>
            </a:pPr>
            <a:r>
              <a:t>视频会议认识下</a:t>
            </a:r>
          </a:p>
          <a:p>
            <a:pPr marL="254000" indent="-254000">
              <a:lnSpc>
                <a:spcPct val="150000"/>
              </a:lnSpc>
              <a:buSzPct val="100000"/>
              <a:buChar char="•"/>
              <a:defRPr sz="1600">
                <a:solidFill>
                  <a:srgbClr val="FFFFFF"/>
                </a:solidFill>
                <a:latin typeface="微软雅黑"/>
                <a:ea typeface="微软雅黑"/>
                <a:cs typeface="微软雅黑"/>
                <a:sym typeface="微软雅黑"/>
              </a:defRPr>
            </a:pPr>
            <a:r>
              <a:t>社区志愿者均为实名备案</a:t>
            </a:r>
          </a:p>
          <a:p>
            <a:pPr marL="254000" indent="-254000">
              <a:lnSpc>
                <a:spcPct val="150000"/>
              </a:lnSpc>
              <a:buSzPct val="100000"/>
              <a:buChar char="•"/>
              <a:defRPr sz="1600">
                <a:solidFill>
                  <a:srgbClr val="FFFFFF"/>
                </a:solidFill>
                <a:latin typeface="微软雅黑"/>
                <a:ea typeface="微软雅黑"/>
                <a:cs typeface="微软雅黑"/>
                <a:sym typeface="微软雅黑"/>
              </a:defRPr>
            </a:pPr>
            <a:r>
              <a:t>后续微信群建议实名/花名保持沟通，增加了解，以老师称谓即可。</a:t>
            </a:r>
          </a:p>
        </p:txBody>
      </p:sp>
      <p:sp>
        <p:nvSpPr>
          <p:cNvPr id="957" name="Text 18"/>
          <p:cNvSpPr txBox="1"/>
          <p:nvPr/>
        </p:nvSpPr>
        <p:spPr>
          <a:xfrm>
            <a:off x="7169629" y="3283282"/>
            <a:ext cx="3421381"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团队成员介绍</a:t>
            </a:r>
          </a:p>
        </p:txBody>
      </p:sp>
      <p:sp>
        <p:nvSpPr>
          <p:cNvPr id="958" name="Text 19"/>
          <p:cNvSpPr txBox="1"/>
          <p:nvPr/>
        </p:nvSpPr>
        <p:spPr>
          <a:xfrm>
            <a:off x="5740591" y="1783171"/>
            <a:ext cx="4828493" cy="726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团队成员</a:t>
            </a:r>
          </a:p>
        </p:txBody>
      </p:sp>
      <p:pic>
        <p:nvPicPr>
          <p:cNvPr id="959" name="Image 4" descr="Image 4"/>
          <p:cNvPicPr>
            <a:picLocks noChangeAspect="1"/>
          </p:cNvPicPr>
          <p:nvPr/>
        </p:nvPicPr>
        <p:blipFill>
          <a:blip r:embed="rId4">
            <a:extLst/>
          </a:blip>
          <a:stretch>
            <a:fillRect/>
          </a:stretch>
        </p:blipFill>
        <p:spPr>
          <a:xfrm>
            <a:off x="5815538" y="1280239"/>
            <a:ext cx="1371601" cy="304801"/>
          </a:xfrm>
          <a:prstGeom prst="rect">
            <a:avLst/>
          </a:prstGeom>
          <a:ln w="12700">
            <a:miter lim="400000"/>
          </a:ln>
        </p:spPr>
      </p:pic>
      <p:sp>
        <p:nvSpPr>
          <p:cNvPr id="960"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62" name="Image 0" descr="Image 0"/>
          <p:cNvPicPr>
            <a:picLocks noChangeAspect="1"/>
          </p:cNvPicPr>
          <p:nvPr/>
        </p:nvPicPr>
        <p:blipFill>
          <a:blip r:embed="rId2">
            <a:extLst/>
          </a:blip>
          <a:stretch>
            <a:fillRect/>
          </a:stretch>
        </p:blipFill>
        <p:spPr>
          <a:xfrm>
            <a:off x="0" y="0"/>
            <a:ext cx="12192000" cy="6864626"/>
          </a:xfrm>
          <a:prstGeom prst="rect">
            <a:avLst/>
          </a:prstGeom>
          <a:ln w="12700">
            <a:miter lim="400000"/>
          </a:ln>
        </p:spPr>
      </p:pic>
      <p:sp>
        <p:nvSpPr>
          <p:cNvPr id="963" name="Shape 0"/>
          <p:cNvSpPr/>
          <p:nvPr/>
        </p:nvSpPr>
        <p:spPr>
          <a:xfrm>
            <a:off x="779721" y="6270738"/>
            <a:ext cx="1" cy="125951"/>
          </a:xfrm>
          <a:prstGeom prst="line">
            <a:avLst/>
          </a:prstGeom>
          <a:ln w="12700">
            <a:solidFill>
              <a:srgbClr val="FFFFFF"/>
            </a:solidFill>
          </a:ln>
        </p:spPr>
        <p:txBody>
          <a:bodyPr lIns="45719" rIns="45719"/>
          <a:lstStyle/>
          <a:p>
            <a:pPr/>
          </a:p>
        </p:txBody>
      </p:sp>
      <p:sp>
        <p:nvSpPr>
          <p:cNvPr id="964" name="Shape 1"/>
          <p:cNvSpPr/>
          <p:nvPr/>
        </p:nvSpPr>
        <p:spPr>
          <a:xfrm>
            <a:off x="867722" y="6270738"/>
            <a:ext cx="1" cy="125951"/>
          </a:xfrm>
          <a:prstGeom prst="line">
            <a:avLst/>
          </a:prstGeom>
          <a:ln w="12700">
            <a:solidFill>
              <a:srgbClr val="FFFFFF"/>
            </a:solidFill>
          </a:ln>
        </p:spPr>
        <p:txBody>
          <a:bodyPr lIns="45719" rIns="45719"/>
          <a:lstStyle/>
          <a:p>
            <a:pPr/>
          </a:p>
        </p:txBody>
      </p:sp>
      <p:sp>
        <p:nvSpPr>
          <p:cNvPr id="965" name="Shape 2"/>
          <p:cNvSpPr/>
          <p:nvPr/>
        </p:nvSpPr>
        <p:spPr>
          <a:xfrm>
            <a:off x="955721" y="6166356"/>
            <a:ext cx="1" cy="220415"/>
          </a:xfrm>
          <a:prstGeom prst="line">
            <a:avLst/>
          </a:prstGeom>
          <a:ln w="12700">
            <a:solidFill>
              <a:srgbClr val="FFFFFF"/>
            </a:solidFill>
          </a:ln>
        </p:spPr>
        <p:txBody>
          <a:bodyPr lIns="45719" rIns="45719"/>
          <a:lstStyle/>
          <a:p>
            <a:pPr/>
          </a:p>
        </p:txBody>
      </p:sp>
      <p:sp>
        <p:nvSpPr>
          <p:cNvPr id="966" name="Shape 3"/>
          <p:cNvSpPr/>
          <p:nvPr/>
        </p:nvSpPr>
        <p:spPr>
          <a:xfrm>
            <a:off x="1043722" y="6270738"/>
            <a:ext cx="1" cy="125951"/>
          </a:xfrm>
          <a:prstGeom prst="line">
            <a:avLst/>
          </a:prstGeom>
          <a:ln w="12700">
            <a:solidFill>
              <a:srgbClr val="FFFFFF"/>
            </a:solidFill>
          </a:ln>
        </p:spPr>
        <p:txBody>
          <a:bodyPr lIns="45719" rIns="45719"/>
          <a:lstStyle/>
          <a:p>
            <a:pPr/>
          </a:p>
        </p:txBody>
      </p:sp>
      <p:sp>
        <p:nvSpPr>
          <p:cNvPr id="967" name="Shape 4"/>
          <p:cNvSpPr/>
          <p:nvPr/>
        </p:nvSpPr>
        <p:spPr>
          <a:xfrm>
            <a:off x="1131722" y="6270738"/>
            <a:ext cx="1" cy="125951"/>
          </a:xfrm>
          <a:prstGeom prst="line">
            <a:avLst/>
          </a:prstGeom>
          <a:ln w="12700">
            <a:solidFill>
              <a:srgbClr val="FFFFFF"/>
            </a:solidFill>
          </a:ln>
        </p:spPr>
        <p:txBody>
          <a:bodyPr lIns="45719" rIns="45719"/>
          <a:lstStyle/>
          <a:p>
            <a:pPr/>
          </a:p>
        </p:txBody>
      </p:sp>
      <p:sp>
        <p:nvSpPr>
          <p:cNvPr id="968" name="Shape 5"/>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969" name="Shape 7"/>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970" name="Shape 9"/>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971" name="Shape 11"/>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sp>
        <p:nvSpPr>
          <p:cNvPr id="972" name="Text 13"/>
          <p:cNvSpPr txBox="1"/>
          <p:nvPr/>
        </p:nvSpPr>
        <p:spPr>
          <a:xfrm>
            <a:off x="637457" y="3085039"/>
            <a:ext cx="9952126"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defRPr sz="2500">
                <a:gradFill flip="none" rotWithShape="1">
                  <a:gsLst>
                    <a:gs pos="10000">
                      <a:srgbClr val="F7AA37">
                        <a:alpha val="76000"/>
                      </a:srgbClr>
                    </a:gs>
                    <a:gs pos="56000">
                      <a:srgbClr val="5684E9"/>
                    </a:gs>
                    <a:gs pos="100000">
                      <a:srgbClr val="FFFFFF"/>
                    </a:gs>
                  </a:gsLst>
                  <a:lin ang="2400000" scaled="0"/>
                </a:gradFill>
                <a:latin typeface="PingFang SC Light"/>
                <a:ea typeface="PingFang SC Light"/>
                <a:cs typeface="PingFang SC Light"/>
                <a:sym typeface="PingFang SC Light"/>
              </a:defRPr>
            </a:lvl1pPr>
          </a:lstStyle>
          <a:p>
            <a:pPr/>
            <a:r>
              <a:t>本ppt由AI和人工结合完成，欢迎大家加入精彩的AI实践旅程.</a:t>
            </a:r>
          </a:p>
        </p:txBody>
      </p:sp>
      <p:sp>
        <p:nvSpPr>
          <p:cNvPr id="973"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Image 0" descr="Image 0"/>
          <p:cNvPicPr>
            <a:picLocks noChangeAspect="1"/>
          </p:cNvPicPr>
          <p:nvPr/>
        </p:nvPicPr>
        <p:blipFill>
          <a:blip r:embed="rId2">
            <a:extLst/>
          </a:blip>
          <a:stretch>
            <a:fillRect/>
          </a:stretch>
        </p:blipFill>
        <p:spPr>
          <a:xfrm>
            <a:off x="0" y="3425"/>
            <a:ext cx="12192000" cy="6864627"/>
          </a:xfrm>
          <a:prstGeom prst="rect">
            <a:avLst/>
          </a:prstGeom>
          <a:ln w="12700">
            <a:miter lim="400000"/>
          </a:ln>
        </p:spPr>
      </p:pic>
      <p:sp>
        <p:nvSpPr>
          <p:cNvPr id="137" name="Text 0"/>
          <p:cNvSpPr txBox="1"/>
          <p:nvPr/>
        </p:nvSpPr>
        <p:spPr>
          <a:xfrm>
            <a:off x="4119359" y="3709830"/>
            <a:ext cx="383201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3200">
                <a:solidFill>
                  <a:srgbClr val="FFFFFF"/>
                </a:solidFill>
                <a:latin typeface="MiSans"/>
                <a:ea typeface="MiSans"/>
                <a:cs typeface="MiSans"/>
                <a:sym typeface="MiSans"/>
              </a:defRPr>
            </a:lvl1pPr>
          </a:lstStyle>
          <a:p>
            <a:pPr/>
            <a:r>
              <a:t>项目概述</a:t>
            </a:r>
          </a:p>
        </p:txBody>
      </p:sp>
      <p:pic>
        <p:nvPicPr>
          <p:cNvPr id="138" name="Image 1" descr="Image 1"/>
          <p:cNvPicPr>
            <a:picLocks noChangeAspect="1"/>
          </p:cNvPicPr>
          <p:nvPr/>
        </p:nvPicPr>
        <p:blipFill>
          <a:blip r:embed="rId3">
            <a:extLst/>
          </a:blip>
          <a:stretch>
            <a:fillRect/>
          </a:stretch>
        </p:blipFill>
        <p:spPr>
          <a:xfrm>
            <a:off x="625604" y="467336"/>
            <a:ext cx="1770501" cy="352407"/>
          </a:xfrm>
          <a:prstGeom prst="rect">
            <a:avLst/>
          </a:prstGeom>
          <a:ln w="12700">
            <a:miter lim="400000"/>
          </a:ln>
        </p:spPr>
      </p:pic>
      <p:sp>
        <p:nvSpPr>
          <p:cNvPr id="139" name="Shape 1"/>
          <p:cNvSpPr/>
          <p:nvPr/>
        </p:nvSpPr>
        <p:spPr>
          <a:xfrm>
            <a:off x="779721" y="6270738"/>
            <a:ext cx="1" cy="125951"/>
          </a:xfrm>
          <a:prstGeom prst="line">
            <a:avLst/>
          </a:prstGeom>
          <a:ln w="12700">
            <a:solidFill>
              <a:srgbClr val="FFFFFF"/>
            </a:solidFill>
          </a:ln>
        </p:spPr>
        <p:txBody>
          <a:bodyPr lIns="45719" rIns="45719"/>
          <a:lstStyle/>
          <a:p>
            <a:pPr/>
          </a:p>
        </p:txBody>
      </p:sp>
      <p:sp>
        <p:nvSpPr>
          <p:cNvPr id="140" name="Shape 2"/>
          <p:cNvSpPr/>
          <p:nvPr/>
        </p:nvSpPr>
        <p:spPr>
          <a:xfrm>
            <a:off x="867722" y="6270738"/>
            <a:ext cx="1" cy="125951"/>
          </a:xfrm>
          <a:prstGeom prst="line">
            <a:avLst/>
          </a:prstGeom>
          <a:ln w="12700">
            <a:solidFill>
              <a:srgbClr val="FFFFFF"/>
            </a:solidFill>
          </a:ln>
        </p:spPr>
        <p:txBody>
          <a:bodyPr lIns="45719" rIns="45719"/>
          <a:lstStyle/>
          <a:p>
            <a:pPr/>
          </a:p>
        </p:txBody>
      </p:sp>
      <p:sp>
        <p:nvSpPr>
          <p:cNvPr id="141" name="Shape 3"/>
          <p:cNvSpPr/>
          <p:nvPr/>
        </p:nvSpPr>
        <p:spPr>
          <a:xfrm>
            <a:off x="955721" y="6166356"/>
            <a:ext cx="1" cy="220415"/>
          </a:xfrm>
          <a:prstGeom prst="line">
            <a:avLst/>
          </a:prstGeom>
          <a:ln w="12700">
            <a:solidFill>
              <a:srgbClr val="FFFFFF"/>
            </a:solidFill>
          </a:ln>
        </p:spPr>
        <p:txBody>
          <a:bodyPr lIns="45719" rIns="45719"/>
          <a:lstStyle/>
          <a:p>
            <a:pPr/>
          </a:p>
        </p:txBody>
      </p:sp>
      <p:sp>
        <p:nvSpPr>
          <p:cNvPr id="142" name="Shape 4"/>
          <p:cNvSpPr/>
          <p:nvPr/>
        </p:nvSpPr>
        <p:spPr>
          <a:xfrm>
            <a:off x="1043722" y="6270738"/>
            <a:ext cx="1" cy="125951"/>
          </a:xfrm>
          <a:prstGeom prst="line">
            <a:avLst/>
          </a:prstGeom>
          <a:ln w="12700">
            <a:solidFill>
              <a:srgbClr val="FFFFFF"/>
            </a:solidFill>
          </a:ln>
        </p:spPr>
        <p:txBody>
          <a:bodyPr lIns="45719" rIns="45719"/>
          <a:lstStyle/>
          <a:p>
            <a:pPr/>
          </a:p>
        </p:txBody>
      </p:sp>
      <p:sp>
        <p:nvSpPr>
          <p:cNvPr id="143" name="Shape 5"/>
          <p:cNvSpPr/>
          <p:nvPr/>
        </p:nvSpPr>
        <p:spPr>
          <a:xfrm>
            <a:off x="1131722" y="6270738"/>
            <a:ext cx="1" cy="125951"/>
          </a:xfrm>
          <a:prstGeom prst="line">
            <a:avLst/>
          </a:prstGeom>
          <a:ln w="12700">
            <a:solidFill>
              <a:srgbClr val="FFFFFF"/>
            </a:solidFill>
          </a:ln>
        </p:spPr>
        <p:txBody>
          <a:bodyPr lIns="45719" rIns="45719"/>
          <a:lstStyle/>
          <a:p>
            <a:pPr/>
          </a:p>
        </p:txBody>
      </p:sp>
      <p:sp>
        <p:nvSpPr>
          <p:cNvPr id="144" name="Shape 6"/>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145" name="Shape 8"/>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146" name="Shape 10"/>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147" name="Shape 12"/>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pic>
        <p:nvPicPr>
          <p:cNvPr id="148" name="Image 2" descr="Image 2"/>
          <p:cNvPicPr>
            <a:picLocks noChangeAspect="1"/>
          </p:cNvPicPr>
          <p:nvPr/>
        </p:nvPicPr>
        <p:blipFill>
          <a:blip r:embed="rId4">
            <a:extLst/>
          </a:blip>
          <a:stretch>
            <a:fillRect/>
          </a:stretch>
        </p:blipFill>
        <p:spPr>
          <a:xfrm>
            <a:off x="4267198" y="3446152"/>
            <a:ext cx="3657601" cy="12701"/>
          </a:xfrm>
          <a:prstGeom prst="rect">
            <a:avLst/>
          </a:prstGeom>
          <a:ln w="12700">
            <a:miter lim="400000"/>
          </a:ln>
        </p:spPr>
      </p:pic>
      <p:sp>
        <p:nvSpPr>
          <p:cNvPr id="149" name="Shape 14"/>
          <p:cNvSpPr/>
          <p:nvPr/>
        </p:nvSpPr>
        <p:spPr>
          <a:xfrm>
            <a:off x="4893309" y="1477010"/>
            <a:ext cx="2284096" cy="2335530"/>
          </a:xfrm>
          <a:prstGeom prst="rect">
            <a:avLst/>
          </a:prstGeom>
          <a:solidFill>
            <a:srgbClr val="000000">
              <a:alpha val="0"/>
            </a:srgbClr>
          </a:solidFill>
          <a:ln w="12700">
            <a:miter lim="400000"/>
          </a:ln>
        </p:spPr>
        <p:txBody>
          <a:bodyPr lIns="45719" rIns="45719"/>
          <a:lstStyle/>
          <a:p>
            <a:pPr/>
          </a:p>
        </p:txBody>
      </p:sp>
      <p:sp>
        <p:nvSpPr>
          <p:cNvPr id="150" name="Text 15"/>
          <p:cNvSpPr txBox="1"/>
          <p:nvPr/>
        </p:nvSpPr>
        <p:spPr>
          <a:xfrm>
            <a:off x="4893309" y="1477010"/>
            <a:ext cx="2284096" cy="2451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13800">
                <a:gradFill flip="none" rotWithShape="1">
                  <a:gsLst>
                    <a:gs pos="28000">
                      <a:srgbClr val="FFFFFF">
                        <a:alpha val="61000"/>
                      </a:srgbClr>
                    </a:gs>
                    <a:gs pos="78000">
                      <a:srgbClr val="FFFFFF"/>
                    </a:gs>
                  </a:gsLst>
                  <a:path path="circle">
                    <a:fillToRect l="37721" t="-19636" r="62278" b="119636"/>
                  </a:path>
                </a:gradFill>
                <a:latin typeface="PingFang SC Medium"/>
                <a:ea typeface="PingFang SC Medium"/>
                <a:cs typeface="PingFang SC Medium"/>
                <a:sym typeface="PingFang SC Medium"/>
              </a:defRPr>
            </a:lvl1pPr>
          </a:lstStyle>
          <a:p>
            <a:pPr/>
            <a:r>
              <a:t>01</a:t>
            </a:r>
          </a:p>
        </p:txBody>
      </p:sp>
      <p:sp>
        <p:nvSpPr>
          <p:cNvPr id="151"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Image 0" descr="Image 0"/>
          <p:cNvPicPr>
            <a:picLocks noChangeAspect="1"/>
          </p:cNvPicPr>
          <p:nvPr/>
        </p:nvPicPr>
        <p:blipFill>
          <a:blip r:embed="rId2">
            <a:extLst/>
          </a:blip>
          <a:stretch>
            <a:fillRect/>
          </a:stretch>
        </p:blipFill>
        <p:spPr>
          <a:xfrm>
            <a:off x="1438905" y="3530641"/>
            <a:ext cx="1219201" cy="1193801"/>
          </a:xfrm>
          <a:prstGeom prst="rect">
            <a:avLst/>
          </a:prstGeom>
          <a:ln w="12700">
            <a:miter lim="400000"/>
          </a:ln>
        </p:spPr>
      </p:pic>
      <p:pic>
        <p:nvPicPr>
          <p:cNvPr id="154" name="Image 2" descr="Image 2"/>
          <p:cNvPicPr>
            <a:picLocks noChangeAspect="1"/>
          </p:cNvPicPr>
          <p:nvPr/>
        </p:nvPicPr>
        <p:blipFill>
          <a:blip r:embed="rId3">
            <a:extLst/>
          </a:blip>
          <a:stretch>
            <a:fillRect/>
          </a:stretch>
        </p:blipFill>
        <p:spPr>
          <a:xfrm>
            <a:off x="1583028" y="3352308"/>
            <a:ext cx="9345843" cy="1475660"/>
          </a:xfrm>
          <a:prstGeom prst="rect">
            <a:avLst/>
          </a:prstGeom>
          <a:ln w="12700">
            <a:miter lim="400000"/>
          </a:ln>
        </p:spPr>
      </p:pic>
      <p:sp>
        <p:nvSpPr>
          <p:cNvPr id="155" name="Shape 0"/>
          <p:cNvSpPr/>
          <p:nvPr/>
        </p:nvSpPr>
        <p:spPr>
          <a:xfrm flipH="1">
            <a:off x="11314841" y="981848"/>
            <a:ext cx="77799" cy="72001"/>
          </a:xfrm>
          <a:prstGeom prst="ellipse">
            <a:avLst/>
          </a:prstGeom>
          <a:solidFill>
            <a:srgbClr val="FFFFFF"/>
          </a:solidFill>
          <a:ln w="12700">
            <a:miter lim="400000"/>
          </a:ln>
        </p:spPr>
        <p:txBody>
          <a:bodyPr lIns="45719" rIns="45719"/>
          <a:lstStyle/>
          <a:p>
            <a:pPr/>
          </a:p>
        </p:txBody>
      </p:sp>
      <p:sp>
        <p:nvSpPr>
          <p:cNvPr id="156" name="Shape 2"/>
          <p:cNvSpPr/>
          <p:nvPr/>
        </p:nvSpPr>
        <p:spPr>
          <a:xfrm flipH="1">
            <a:off x="11186667" y="981848"/>
            <a:ext cx="77799" cy="72001"/>
          </a:xfrm>
          <a:prstGeom prst="ellipse">
            <a:avLst/>
          </a:prstGeom>
          <a:solidFill>
            <a:srgbClr val="FFFFFF">
              <a:alpha val="56471"/>
            </a:srgbClr>
          </a:solidFill>
          <a:ln w="12700">
            <a:miter lim="400000"/>
          </a:ln>
        </p:spPr>
        <p:txBody>
          <a:bodyPr lIns="45719" rIns="45719"/>
          <a:lstStyle/>
          <a:p>
            <a:pPr/>
          </a:p>
        </p:txBody>
      </p:sp>
      <p:pic>
        <p:nvPicPr>
          <p:cNvPr id="157" name="Image 3" descr="Image 3"/>
          <p:cNvPicPr>
            <a:picLocks noChangeAspect="1"/>
          </p:cNvPicPr>
          <p:nvPr/>
        </p:nvPicPr>
        <p:blipFill>
          <a:blip r:embed="rId3">
            <a:extLst/>
          </a:blip>
          <a:stretch>
            <a:fillRect/>
          </a:stretch>
        </p:blipFill>
        <p:spPr>
          <a:xfrm>
            <a:off x="650341" y="1758450"/>
            <a:ext cx="9345842" cy="1475660"/>
          </a:xfrm>
          <a:prstGeom prst="rect">
            <a:avLst/>
          </a:prstGeom>
          <a:ln w="12700">
            <a:miter lim="400000"/>
          </a:ln>
        </p:spPr>
      </p:pic>
      <p:pic>
        <p:nvPicPr>
          <p:cNvPr id="158" name="Image 4" descr="Image 4"/>
          <p:cNvPicPr>
            <a:picLocks noChangeAspect="1"/>
          </p:cNvPicPr>
          <p:nvPr/>
        </p:nvPicPr>
        <p:blipFill>
          <a:blip r:embed="rId3">
            <a:extLst/>
          </a:blip>
          <a:stretch>
            <a:fillRect/>
          </a:stretch>
        </p:blipFill>
        <p:spPr>
          <a:xfrm>
            <a:off x="2918053" y="4953210"/>
            <a:ext cx="9345842" cy="1475660"/>
          </a:xfrm>
          <a:prstGeom prst="rect">
            <a:avLst/>
          </a:prstGeom>
          <a:ln w="12700">
            <a:miter lim="400000"/>
          </a:ln>
        </p:spPr>
      </p:pic>
      <p:sp>
        <p:nvSpPr>
          <p:cNvPr id="159" name="Shape 4"/>
          <p:cNvSpPr/>
          <p:nvPr/>
        </p:nvSpPr>
        <p:spPr>
          <a:xfrm>
            <a:off x="3071467" y="5410560"/>
            <a:ext cx="637959" cy="637957"/>
          </a:xfrm>
          <a:prstGeom prst="ellipse">
            <a:avLst/>
          </a:prstGeom>
          <a:gradFill>
            <a:gsLst>
              <a:gs pos="10000">
                <a:srgbClr val="30B0FE">
                  <a:alpha val="76000"/>
                </a:srgbClr>
              </a:gs>
              <a:gs pos="56000">
                <a:srgbClr val="5684E9"/>
              </a:gs>
              <a:gs pos="100000">
                <a:srgbClr val="014BB5"/>
              </a:gs>
            </a:gsLst>
            <a:lin ang="2700000"/>
          </a:gradFill>
          <a:ln w="12700">
            <a:miter lim="400000"/>
          </a:ln>
          <a:effectLst>
            <a:outerShdw sx="100000" sy="100000" kx="0" ky="0" algn="b" rotWithShape="0" blurRad="292100" dist="50607" dir="2700000">
              <a:srgbClr val="5684E9">
                <a:alpha val="96078"/>
              </a:srgbClr>
            </a:outerShdw>
          </a:effectLst>
        </p:spPr>
        <p:txBody>
          <a:bodyPr lIns="45719" rIns="45719"/>
          <a:lstStyle/>
          <a:p>
            <a:pPr/>
          </a:p>
        </p:txBody>
      </p:sp>
      <p:sp>
        <p:nvSpPr>
          <p:cNvPr id="160" name="Shape 6"/>
          <p:cNvSpPr/>
          <p:nvPr/>
        </p:nvSpPr>
        <p:spPr>
          <a:xfrm>
            <a:off x="797767" y="2160937"/>
            <a:ext cx="637959" cy="637957"/>
          </a:xfrm>
          <a:prstGeom prst="ellipse">
            <a:avLst/>
          </a:prstGeom>
          <a:gradFill>
            <a:gsLst>
              <a:gs pos="10000">
                <a:srgbClr val="30B0FE">
                  <a:alpha val="76000"/>
                </a:srgbClr>
              </a:gs>
              <a:gs pos="56000">
                <a:srgbClr val="5684E9"/>
              </a:gs>
              <a:gs pos="100000">
                <a:srgbClr val="014BB5"/>
              </a:gs>
            </a:gsLst>
            <a:lin ang="2700000"/>
          </a:gradFill>
          <a:ln w="12700">
            <a:miter lim="400000"/>
          </a:ln>
          <a:effectLst>
            <a:outerShdw sx="100000" sy="100000" kx="0" ky="0" algn="b" rotWithShape="0" blurRad="292100" dist="50607" dir="2700000">
              <a:srgbClr val="5684E9">
                <a:alpha val="96078"/>
              </a:srgbClr>
            </a:outerShdw>
          </a:effectLst>
        </p:spPr>
        <p:txBody>
          <a:bodyPr lIns="45719" rIns="45719"/>
          <a:lstStyle/>
          <a:p>
            <a:pPr/>
          </a:p>
        </p:txBody>
      </p:sp>
      <p:sp>
        <p:nvSpPr>
          <p:cNvPr id="161" name="Shape 8"/>
          <p:cNvSpPr/>
          <p:nvPr/>
        </p:nvSpPr>
        <p:spPr>
          <a:xfrm flipH="1">
            <a:off x="11055653" y="981848"/>
            <a:ext cx="77799" cy="72001"/>
          </a:xfrm>
          <a:prstGeom prst="ellipse">
            <a:avLst/>
          </a:prstGeom>
          <a:solidFill>
            <a:srgbClr val="FFFFFF"/>
          </a:solidFill>
          <a:ln w="12700">
            <a:miter lim="400000"/>
          </a:ln>
        </p:spPr>
        <p:txBody>
          <a:bodyPr lIns="45719" rIns="45719"/>
          <a:lstStyle/>
          <a:p>
            <a:pPr/>
          </a:p>
        </p:txBody>
      </p:sp>
      <p:sp>
        <p:nvSpPr>
          <p:cNvPr id="162" name="Shape 10"/>
          <p:cNvSpPr/>
          <p:nvPr/>
        </p:nvSpPr>
        <p:spPr>
          <a:xfrm flipH="1">
            <a:off x="10924639" y="981848"/>
            <a:ext cx="77799" cy="72001"/>
          </a:xfrm>
          <a:prstGeom prst="ellipse">
            <a:avLst/>
          </a:prstGeom>
          <a:solidFill>
            <a:srgbClr val="FFFFFF">
              <a:alpha val="56471"/>
            </a:srgbClr>
          </a:solidFill>
          <a:ln w="12700">
            <a:miter lim="400000"/>
          </a:ln>
        </p:spPr>
        <p:txBody>
          <a:bodyPr lIns="45719" rIns="45719"/>
          <a:lstStyle/>
          <a:p>
            <a:pPr/>
          </a:p>
        </p:txBody>
      </p:sp>
      <p:sp>
        <p:nvSpPr>
          <p:cNvPr id="163" name="Text 12"/>
          <p:cNvSpPr txBox="1"/>
          <p:nvPr/>
        </p:nvSpPr>
        <p:spPr>
          <a:xfrm>
            <a:off x="1599543" y="1897632"/>
            <a:ext cx="5268832"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发展历程</a:t>
            </a:r>
          </a:p>
        </p:txBody>
      </p:sp>
      <p:sp>
        <p:nvSpPr>
          <p:cNvPr id="164" name="Text 13"/>
          <p:cNvSpPr txBox="1"/>
          <p:nvPr/>
        </p:nvSpPr>
        <p:spPr>
          <a:xfrm>
            <a:off x="1553979" y="2174549"/>
            <a:ext cx="7704780"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从2023年原型搭建上线，到2024年小胰宝、小肺宝等多个项目上线，社区不断发展壮大，用户量突破万人，积累了丰富的项目经验与技术资源。</a:t>
            </a:r>
          </a:p>
        </p:txBody>
      </p:sp>
      <p:sp>
        <p:nvSpPr>
          <p:cNvPr id="165" name="Shape 14"/>
          <p:cNvSpPr/>
          <p:nvPr/>
        </p:nvSpPr>
        <p:spPr>
          <a:xfrm>
            <a:off x="784198" y="2334190"/>
            <a:ext cx="665095" cy="295788"/>
          </a:xfrm>
          <a:prstGeom prst="rect">
            <a:avLst/>
          </a:prstGeom>
          <a:solidFill>
            <a:srgbClr val="000000">
              <a:alpha val="0"/>
            </a:srgbClr>
          </a:solidFill>
          <a:ln w="12700">
            <a:miter lim="400000"/>
          </a:ln>
        </p:spPr>
        <p:txBody>
          <a:bodyPr lIns="45719" rIns="45719"/>
          <a:lstStyle/>
          <a:p>
            <a:pPr/>
          </a:p>
        </p:txBody>
      </p:sp>
      <p:sp>
        <p:nvSpPr>
          <p:cNvPr id="166" name="Text 15"/>
          <p:cNvSpPr txBox="1"/>
          <p:nvPr/>
        </p:nvSpPr>
        <p:spPr>
          <a:xfrm>
            <a:off x="784198" y="2334190"/>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01</a:t>
            </a:r>
          </a:p>
        </p:txBody>
      </p:sp>
      <p:sp>
        <p:nvSpPr>
          <p:cNvPr id="167" name="Text 16"/>
          <p:cNvSpPr txBox="1"/>
          <p:nvPr/>
        </p:nvSpPr>
        <p:spPr>
          <a:xfrm>
            <a:off x="2552032" y="3469994"/>
            <a:ext cx="4868493"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项目意义</a:t>
            </a:r>
          </a:p>
        </p:txBody>
      </p:sp>
      <p:sp>
        <p:nvSpPr>
          <p:cNvPr id="168" name="Text 17"/>
          <p:cNvSpPr txBox="1"/>
          <p:nvPr/>
        </p:nvSpPr>
        <p:spPr>
          <a:xfrm>
            <a:off x="2506469" y="3746910"/>
            <a:ext cx="7704780"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淋巴癌助手项目将结合社区技术优势与医院专业资源，为淋巴癌患者提供精准、高效的信息支持与智能服务，助力患者治疗与康复，推动医疗公平与知识共享。</a:t>
            </a:r>
          </a:p>
        </p:txBody>
      </p:sp>
      <p:sp>
        <p:nvSpPr>
          <p:cNvPr id="169" name="Shape 18"/>
          <p:cNvSpPr/>
          <p:nvPr/>
        </p:nvSpPr>
        <p:spPr>
          <a:xfrm>
            <a:off x="1738632" y="3754794"/>
            <a:ext cx="637959" cy="637957"/>
          </a:xfrm>
          <a:prstGeom prst="ellipse">
            <a:avLst/>
          </a:prstGeom>
          <a:gradFill>
            <a:gsLst>
              <a:gs pos="10000">
                <a:srgbClr val="30B0FE">
                  <a:alpha val="76000"/>
                </a:srgbClr>
              </a:gs>
              <a:gs pos="56000">
                <a:srgbClr val="5684E9"/>
              </a:gs>
              <a:gs pos="100000">
                <a:srgbClr val="014BB5"/>
              </a:gs>
            </a:gsLst>
            <a:lin ang="2700000"/>
          </a:gradFill>
          <a:ln w="12700">
            <a:miter lim="400000"/>
          </a:ln>
          <a:effectLst>
            <a:outerShdw sx="100000" sy="100000" kx="0" ky="0" algn="b" rotWithShape="0" blurRad="292100" dist="50607" dir="2700000">
              <a:srgbClr val="5684E9">
                <a:alpha val="96078"/>
              </a:srgbClr>
            </a:outerShdw>
          </a:effectLst>
        </p:spPr>
        <p:txBody>
          <a:bodyPr lIns="45719" rIns="45719"/>
          <a:lstStyle/>
          <a:p>
            <a:pPr/>
          </a:p>
        </p:txBody>
      </p:sp>
      <p:sp>
        <p:nvSpPr>
          <p:cNvPr id="170" name="Shape 20"/>
          <p:cNvSpPr/>
          <p:nvPr/>
        </p:nvSpPr>
        <p:spPr>
          <a:xfrm>
            <a:off x="1725064" y="3918275"/>
            <a:ext cx="665095" cy="295788"/>
          </a:xfrm>
          <a:prstGeom prst="rect">
            <a:avLst/>
          </a:prstGeom>
          <a:solidFill>
            <a:srgbClr val="000000">
              <a:alpha val="0"/>
            </a:srgbClr>
          </a:solidFill>
          <a:ln w="12700">
            <a:miter lim="400000"/>
          </a:ln>
        </p:spPr>
        <p:txBody>
          <a:bodyPr lIns="45719" rIns="45719"/>
          <a:lstStyle/>
          <a:p>
            <a:pPr/>
          </a:p>
        </p:txBody>
      </p:sp>
      <p:sp>
        <p:nvSpPr>
          <p:cNvPr id="171" name="Text 21"/>
          <p:cNvSpPr txBox="1"/>
          <p:nvPr/>
        </p:nvSpPr>
        <p:spPr>
          <a:xfrm>
            <a:off x="1725064" y="3918275"/>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02</a:t>
            </a:r>
          </a:p>
        </p:txBody>
      </p:sp>
      <p:sp>
        <p:nvSpPr>
          <p:cNvPr id="172" name="Text 22"/>
          <p:cNvSpPr txBox="1"/>
          <p:nvPr/>
        </p:nvSpPr>
        <p:spPr>
          <a:xfrm>
            <a:off x="3882680" y="5122550"/>
            <a:ext cx="4563693"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000">
                <a:gradFill flip="none" rotWithShape="1">
                  <a:gsLst>
                    <a:gs pos="10000">
                      <a:srgbClr val="30B0FE">
                        <a:alpha val="76000"/>
                      </a:srgbClr>
                    </a:gs>
                    <a:gs pos="70000">
                      <a:srgbClr val="5684E9"/>
                    </a:gs>
                    <a:gs pos="100000">
                      <a:srgbClr val="014BB5"/>
                    </a:gs>
                  </a:gsLst>
                  <a:lin ang="4800000" scaled="0"/>
                </a:gradFill>
                <a:latin typeface="MiSans"/>
                <a:ea typeface="MiSans"/>
                <a:cs typeface="MiSans"/>
                <a:sym typeface="MiSans"/>
              </a:defRPr>
            </a:lvl1pPr>
          </a:lstStyle>
          <a:p>
            <a:pPr/>
            <a:r>
              <a:t>社区使命</a:t>
            </a:r>
          </a:p>
        </p:txBody>
      </p:sp>
      <p:sp>
        <p:nvSpPr>
          <p:cNvPr id="173" name="Text 23"/>
          <p:cNvSpPr txBox="1"/>
          <p:nvPr/>
        </p:nvSpPr>
        <p:spPr>
          <a:xfrm>
            <a:off x="3837116" y="5399466"/>
            <a:ext cx="7629226"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1400">
                <a:solidFill>
                  <a:srgbClr val="FFFFFF"/>
                </a:solidFill>
                <a:latin typeface="MiSans"/>
                <a:ea typeface="MiSans"/>
                <a:cs typeface="MiSans"/>
                <a:sym typeface="MiSans"/>
              </a:defRPr>
            </a:lvl1pPr>
          </a:lstStyle>
          <a:p>
            <a:pPr/>
            <a:r>
              <a:t>小X宝社区是国内首个深度应用AI技术助力癌症患者消除信息差的公益开源社区，致力于通过技术手段提升患者信息获取的公平性与准确性。</a:t>
            </a:r>
          </a:p>
        </p:txBody>
      </p:sp>
      <p:sp>
        <p:nvSpPr>
          <p:cNvPr id="174" name="Shape 24"/>
          <p:cNvSpPr/>
          <p:nvPr/>
        </p:nvSpPr>
        <p:spPr>
          <a:xfrm>
            <a:off x="3057899" y="5570832"/>
            <a:ext cx="665095" cy="295788"/>
          </a:xfrm>
          <a:prstGeom prst="rect">
            <a:avLst/>
          </a:prstGeom>
          <a:solidFill>
            <a:srgbClr val="000000">
              <a:alpha val="0"/>
            </a:srgbClr>
          </a:solidFill>
          <a:ln w="12700">
            <a:miter lim="400000"/>
          </a:ln>
        </p:spPr>
        <p:txBody>
          <a:bodyPr lIns="45719" rIns="45719"/>
          <a:lstStyle/>
          <a:p>
            <a:pPr/>
          </a:p>
        </p:txBody>
      </p:sp>
      <p:sp>
        <p:nvSpPr>
          <p:cNvPr id="175" name="Text 25"/>
          <p:cNvSpPr txBox="1"/>
          <p:nvPr/>
        </p:nvSpPr>
        <p:spPr>
          <a:xfrm>
            <a:off x="3057899" y="5570832"/>
            <a:ext cx="665095"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110000"/>
              </a:lnSpc>
              <a:defRPr>
                <a:solidFill>
                  <a:srgbClr val="FFFFFF"/>
                </a:solidFill>
                <a:latin typeface="MiSans"/>
                <a:ea typeface="MiSans"/>
                <a:cs typeface="MiSans"/>
                <a:sym typeface="MiSans"/>
              </a:defRPr>
            </a:lvl1pPr>
          </a:lstStyle>
          <a:p>
            <a:pPr/>
            <a:r>
              <a:t>03</a:t>
            </a:r>
          </a:p>
        </p:txBody>
      </p:sp>
      <p:sp>
        <p:nvSpPr>
          <p:cNvPr id="176" name="Text 26"/>
          <p:cNvSpPr txBox="1"/>
          <p:nvPr/>
        </p:nvSpPr>
        <p:spPr>
          <a:xfrm>
            <a:off x="587935" y="998075"/>
            <a:ext cx="8061437"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latin typeface="MiSans"/>
                <a:ea typeface="MiSans"/>
                <a:cs typeface="MiSans"/>
                <a:sym typeface="MiSans"/>
              </a:defRPr>
            </a:lvl1pPr>
          </a:lstStyle>
          <a:p>
            <a:pPr/>
            <a:r>
              <a:t>项目背景</a:t>
            </a:r>
          </a:p>
        </p:txBody>
      </p:sp>
      <p:pic>
        <p:nvPicPr>
          <p:cNvPr id="177" name="Image 5" descr="Image 5"/>
          <p:cNvPicPr>
            <a:picLocks noChangeAspect="1"/>
          </p:cNvPicPr>
          <p:nvPr/>
        </p:nvPicPr>
        <p:blipFill>
          <a:blip r:embed="rId4">
            <a:extLst/>
          </a:blip>
          <a:stretch>
            <a:fillRect/>
          </a:stretch>
        </p:blipFill>
        <p:spPr>
          <a:xfrm>
            <a:off x="662882" y="495145"/>
            <a:ext cx="1371601" cy="304801"/>
          </a:xfrm>
          <a:prstGeom prst="rect">
            <a:avLst/>
          </a:prstGeom>
          <a:ln w="12700">
            <a:miter lim="400000"/>
          </a:ln>
        </p:spPr>
      </p:pic>
      <p:sp>
        <p:nvSpPr>
          <p:cNvPr id="178" name="幻灯片编号"/>
          <p:cNvSpPr txBox="1"/>
          <p:nvPr>
            <p:ph type="sldNum" sz="quarter" idx="2"/>
          </p:nvPr>
        </p:nvSpPr>
        <p:spPr>
          <a:xfrm>
            <a:off x="8610599" y="6289040"/>
            <a:ext cx="127001" cy="13462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2" name="图片 3"/>
          <p:cNvGrpSpPr/>
          <p:nvPr/>
        </p:nvGrpSpPr>
        <p:grpSpPr>
          <a:xfrm>
            <a:off x="0" y="0"/>
            <a:ext cx="12192000" cy="6858000"/>
            <a:chOff x="0" y="0"/>
            <a:chExt cx="12192000" cy="6858000"/>
          </a:xfrm>
        </p:grpSpPr>
        <p:sp>
          <p:nvSpPr>
            <p:cNvPr id="180" name="矩形"/>
            <p:cNvSpPr/>
            <p:nvPr/>
          </p:nvSpPr>
          <p:spPr>
            <a:xfrm>
              <a:off x="0" y="0"/>
              <a:ext cx="12192000" cy="6858000"/>
            </a:xfrm>
            <a:prstGeom prst="rect">
              <a:avLst/>
            </a:prstGeom>
            <a:solidFill>
              <a:srgbClr val="7F51D2"/>
            </a:solidFill>
            <a:ln w="12700" cap="flat">
              <a:noFill/>
              <a:miter lim="400000"/>
            </a:ln>
            <a:effectLst/>
          </p:spPr>
          <p:txBody>
            <a:bodyPr wrap="square" lIns="25400" tIns="25400" rIns="25400" bIns="25400" numCol="1" anchor="ctr">
              <a:noAutofit/>
            </a:bodyPr>
            <a:lstStyle/>
            <a:p>
              <a:pPr algn="ctr" defTabSz="412750">
                <a:defRPr sz="2400">
                  <a:latin typeface="Alibaba Sans 102 Ver2"/>
                  <a:ea typeface="Alibaba Sans 102 Ver2"/>
                  <a:cs typeface="Alibaba Sans 102 Ver2"/>
                  <a:sym typeface="Alibaba Sans 102 Ver2"/>
                </a:defRPr>
              </a:pPr>
            </a:p>
          </p:txBody>
        </p:sp>
        <p:pic>
          <p:nvPicPr>
            <p:cNvPr id="181" name="image12.png" descr="image12.png"/>
            <p:cNvPicPr>
              <a:picLocks noChangeAspect="1"/>
            </p:cNvPicPr>
            <p:nvPr/>
          </p:nvPicPr>
          <p:blipFill>
            <a:blip r:embed="rId2">
              <a:alphaModFix amt="52000"/>
              <a:extLst/>
            </a:blip>
            <a:stretch>
              <a:fillRect/>
            </a:stretch>
          </p:blipFill>
          <p:spPr>
            <a:xfrm>
              <a:off x="0" y="0"/>
              <a:ext cx="12192000" cy="6858000"/>
            </a:xfrm>
            <a:prstGeom prst="rect">
              <a:avLst/>
            </a:prstGeom>
            <a:ln w="12700" cap="flat">
              <a:noFill/>
              <a:miter lim="400000"/>
            </a:ln>
            <a:effectLst/>
          </p:spPr>
        </p:pic>
      </p:grpSp>
      <p:pic>
        <p:nvPicPr>
          <p:cNvPr id="183" name="图片 2" descr="图片 2"/>
          <p:cNvPicPr>
            <a:picLocks noChangeAspect="1"/>
          </p:cNvPicPr>
          <p:nvPr/>
        </p:nvPicPr>
        <p:blipFill>
          <a:blip r:embed="rId3">
            <a:extLst/>
          </a:blip>
          <a:stretch>
            <a:fillRect/>
          </a:stretch>
        </p:blipFill>
        <p:spPr>
          <a:xfrm>
            <a:off x="0" y="2984493"/>
            <a:ext cx="12192000" cy="1638301"/>
          </a:xfrm>
          <a:prstGeom prst="rect">
            <a:avLst/>
          </a:prstGeom>
          <a:ln w="12700">
            <a:miter lim="400000"/>
          </a:ln>
        </p:spPr>
      </p:pic>
      <p:sp>
        <p:nvSpPr>
          <p:cNvPr id="184" name="文本框 6"/>
          <p:cNvSpPr txBox="1"/>
          <p:nvPr/>
        </p:nvSpPr>
        <p:spPr>
          <a:xfrm>
            <a:off x="652610" y="3709041"/>
            <a:ext cx="751684" cy="3124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defTabSz="412750">
              <a:defRPr sz="1600">
                <a:solidFill>
                  <a:srgbClr val="FFFFFF"/>
                </a:solidFill>
                <a:latin typeface="TTTGBMedium"/>
                <a:ea typeface="TTTGBMedium"/>
                <a:cs typeface="TTTGBMedium"/>
                <a:sym typeface="TTTGBMedium"/>
              </a:defRPr>
            </a:lvl1pPr>
          </a:lstStyle>
          <a:p>
            <a:pPr/>
            <a:r>
              <a:t>2023.9</a:t>
            </a:r>
          </a:p>
        </p:txBody>
      </p:sp>
      <p:sp>
        <p:nvSpPr>
          <p:cNvPr id="185" name="文本框 8"/>
          <p:cNvSpPr txBox="1"/>
          <p:nvPr/>
        </p:nvSpPr>
        <p:spPr>
          <a:xfrm>
            <a:off x="623588" y="4203602"/>
            <a:ext cx="1277620" cy="312420"/>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lvl1pPr algn="ctr" defTabSz="412750">
              <a:defRPr sz="1600">
                <a:solidFill>
                  <a:srgbClr val="FFFFFF"/>
                </a:solidFill>
                <a:latin typeface="TTTGBMedium"/>
                <a:ea typeface="TTTGBMedium"/>
                <a:cs typeface="TTTGBMedium"/>
                <a:sym typeface="TTTGBMedium"/>
              </a:defRPr>
            </a:lvl1pPr>
          </a:lstStyle>
          <a:p>
            <a:pPr/>
            <a:r>
              <a:t>原型搭建上线</a:t>
            </a:r>
          </a:p>
        </p:txBody>
      </p:sp>
      <p:sp>
        <p:nvSpPr>
          <p:cNvPr id="186" name="文本框 9"/>
          <p:cNvSpPr txBox="1"/>
          <p:nvPr/>
        </p:nvSpPr>
        <p:spPr>
          <a:xfrm>
            <a:off x="2499325" y="2257669"/>
            <a:ext cx="1593799" cy="579120"/>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p>
            <a:pPr defTabSz="412750">
              <a:defRPr sz="1600">
                <a:solidFill>
                  <a:srgbClr val="FFFFFF"/>
                </a:solidFill>
                <a:latin typeface="TTTGBMedium"/>
                <a:ea typeface="TTTGBMedium"/>
                <a:cs typeface="TTTGBMedium"/>
                <a:sym typeface="TTTGBMedium"/>
              </a:defRPr>
            </a:pPr>
            <a:r>
              <a:t>2023.12  </a:t>
            </a:r>
          </a:p>
          <a:p>
            <a:pPr defTabSz="412750">
              <a:defRPr sz="1600">
                <a:solidFill>
                  <a:srgbClr val="FFFFFF"/>
                </a:solidFill>
                <a:latin typeface="TTTGBMedium"/>
                <a:ea typeface="TTTGBMedium"/>
                <a:cs typeface="TTTGBMedium"/>
                <a:sym typeface="TTTGBMedium"/>
              </a:defRPr>
            </a:pPr>
            <a:r>
              <a:t>接入PDAC病友群</a:t>
            </a:r>
          </a:p>
        </p:txBody>
      </p:sp>
      <p:sp>
        <p:nvSpPr>
          <p:cNvPr id="187" name="文本框 11"/>
          <p:cNvSpPr txBox="1"/>
          <p:nvPr/>
        </p:nvSpPr>
        <p:spPr>
          <a:xfrm>
            <a:off x="3729199" y="4622793"/>
            <a:ext cx="1684020" cy="579120"/>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p>
            <a:pPr defTabSz="412750">
              <a:defRPr sz="1600">
                <a:solidFill>
                  <a:srgbClr val="FFFFFF"/>
                </a:solidFill>
                <a:latin typeface="TTTGBMedium"/>
                <a:ea typeface="TTTGBMedium"/>
                <a:cs typeface="TTTGBMedium"/>
                <a:sym typeface="TTTGBMedium"/>
              </a:defRPr>
            </a:pPr>
            <a:r>
              <a:t>2024.2</a:t>
            </a:r>
          </a:p>
          <a:p>
            <a:pPr defTabSz="412750">
              <a:defRPr sz="1600">
                <a:solidFill>
                  <a:srgbClr val="FFFFFF"/>
                </a:solidFill>
                <a:latin typeface="TTTGBMedium"/>
                <a:ea typeface="TTTGBMedium"/>
                <a:cs typeface="TTTGBMedium"/>
                <a:sym typeface="TTTGBMedium"/>
              </a:defRPr>
            </a:pPr>
            <a:r>
              <a:t>春节期间效果良好</a:t>
            </a:r>
          </a:p>
        </p:txBody>
      </p:sp>
      <p:sp>
        <p:nvSpPr>
          <p:cNvPr id="188" name="文本框 13"/>
          <p:cNvSpPr txBox="1"/>
          <p:nvPr/>
        </p:nvSpPr>
        <p:spPr>
          <a:xfrm>
            <a:off x="4943782" y="2256448"/>
            <a:ext cx="1277620" cy="845820"/>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p>
            <a:pPr defTabSz="412750">
              <a:defRPr sz="1600">
                <a:solidFill>
                  <a:srgbClr val="FFFFFF"/>
                </a:solidFill>
                <a:latin typeface="TTTGBMedium"/>
                <a:ea typeface="TTTGBMedium"/>
                <a:cs typeface="TTTGBMedium"/>
                <a:sym typeface="TTTGBMedium"/>
              </a:defRPr>
            </a:pPr>
            <a:r>
              <a:t>2024.5  </a:t>
            </a:r>
          </a:p>
          <a:p>
            <a:pPr defTabSz="412750">
              <a:defRPr sz="1600">
                <a:solidFill>
                  <a:srgbClr val="FFFFFF"/>
                </a:solidFill>
                <a:latin typeface="TTTGBMedium"/>
                <a:ea typeface="TTTGBMedium"/>
                <a:cs typeface="TTTGBMedium"/>
                <a:sym typeface="TTTGBMedium"/>
              </a:defRPr>
            </a:pPr>
            <a:r>
              <a:t>V1.0 迭代</a:t>
            </a:r>
          </a:p>
          <a:p>
            <a:pPr defTabSz="412750">
              <a:defRPr sz="1600">
                <a:solidFill>
                  <a:srgbClr val="FFFFFF"/>
                </a:solidFill>
                <a:latin typeface="TTTGBMedium"/>
                <a:ea typeface="TTTGBMedium"/>
                <a:cs typeface="TTTGBMedium"/>
                <a:sym typeface="TTTGBMedium"/>
              </a:defRPr>
            </a:pPr>
            <a:r>
              <a:t>开源路线确认</a:t>
            </a:r>
          </a:p>
        </p:txBody>
      </p:sp>
      <p:sp>
        <p:nvSpPr>
          <p:cNvPr id="189" name="文本框 15"/>
          <p:cNvSpPr txBox="1"/>
          <p:nvPr/>
        </p:nvSpPr>
        <p:spPr>
          <a:xfrm>
            <a:off x="6223994" y="4696549"/>
            <a:ext cx="1074420" cy="579120"/>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p>
            <a:pPr defTabSz="412750">
              <a:defRPr sz="1600">
                <a:solidFill>
                  <a:srgbClr val="FFFFFF"/>
                </a:solidFill>
                <a:latin typeface="TTTGBMedium"/>
                <a:ea typeface="TTTGBMedium"/>
                <a:cs typeface="TTTGBMedium"/>
                <a:sym typeface="TTTGBMedium"/>
              </a:defRPr>
            </a:pPr>
            <a:r>
              <a:t>2024.7  </a:t>
            </a:r>
          </a:p>
          <a:p>
            <a:pPr defTabSz="412750">
              <a:defRPr sz="1600">
                <a:solidFill>
                  <a:srgbClr val="FF0000"/>
                </a:solidFill>
                <a:latin typeface="TTTGBMedium"/>
                <a:ea typeface="TTTGBMedium"/>
                <a:cs typeface="TTTGBMedium"/>
                <a:sym typeface="TTTGBMedium"/>
              </a:defRPr>
            </a:pPr>
            <a:r>
              <a:t>小萌宝</a:t>
            </a:r>
            <a:r>
              <a:rPr>
                <a:solidFill>
                  <a:srgbClr val="FFFFFF"/>
                </a:solidFill>
              </a:rPr>
              <a:t>上线</a:t>
            </a:r>
          </a:p>
        </p:txBody>
      </p:sp>
      <p:sp>
        <p:nvSpPr>
          <p:cNvPr id="190" name="文本框 16"/>
          <p:cNvSpPr txBox="1"/>
          <p:nvPr/>
        </p:nvSpPr>
        <p:spPr>
          <a:xfrm>
            <a:off x="9924458" y="2179888"/>
            <a:ext cx="1761236" cy="579120"/>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p>
            <a:pPr defTabSz="412750">
              <a:defRPr sz="1600">
                <a:solidFill>
                  <a:srgbClr val="FFFFFF"/>
                </a:solidFill>
                <a:latin typeface="TTTGBMedium"/>
                <a:ea typeface="TTTGBMedium"/>
                <a:cs typeface="TTTGBMedium"/>
                <a:sym typeface="TTTGBMedium"/>
              </a:defRPr>
            </a:pPr>
            <a:r>
              <a:t>2025.2</a:t>
            </a:r>
          </a:p>
          <a:p>
            <a:pPr defTabSz="412750">
              <a:defRPr sz="1600">
                <a:solidFill>
                  <a:srgbClr val="FF0000"/>
                </a:solidFill>
                <a:latin typeface="TTTGBMedium"/>
                <a:ea typeface="TTTGBMedium"/>
                <a:cs typeface="TTTGBMedium"/>
                <a:sym typeface="TTTGBMedium"/>
              </a:defRPr>
            </a:pPr>
            <a:r>
              <a:t>小粉宝</a:t>
            </a:r>
            <a:r>
              <a:rPr>
                <a:solidFill>
                  <a:srgbClr val="FFFFFF"/>
                </a:solidFill>
              </a:rPr>
              <a:t>上线             </a:t>
            </a:r>
          </a:p>
        </p:txBody>
      </p:sp>
      <p:sp>
        <p:nvSpPr>
          <p:cNvPr id="191" name="文本框 19"/>
          <p:cNvSpPr txBox="1"/>
          <p:nvPr/>
        </p:nvSpPr>
        <p:spPr>
          <a:xfrm>
            <a:off x="10621053" y="4226593"/>
            <a:ext cx="1204468" cy="579120"/>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p>
            <a:pPr defTabSz="412750">
              <a:defRPr sz="1600">
                <a:solidFill>
                  <a:srgbClr val="FFFFFF"/>
                </a:solidFill>
                <a:latin typeface="TTTGBMedium"/>
                <a:ea typeface="TTTGBMedium"/>
                <a:cs typeface="TTTGBMedium"/>
                <a:sym typeface="TTTGBMedium"/>
              </a:defRPr>
            </a:pPr>
            <a:r>
              <a:t>再出发！</a:t>
            </a:r>
          </a:p>
          <a:p>
            <a:pPr defTabSz="412750">
              <a:defRPr sz="1600">
                <a:solidFill>
                  <a:srgbClr val="FFFFFF"/>
                </a:solidFill>
                <a:latin typeface="TTTGBMedium"/>
                <a:ea typeface="TTTGBMedium"/>
                <a:cs typeface="TTTGBMedium"/>
                <a:sym typeface="TTTGBMedium"/>
              </a:defRPr>
            </a:pPr>
            <a:r>
              <a:t>小X宝社区化</a:t>
            </a:r>
          </a:p>
        </p:txBody>
      </p:sp>
      <p:sp>
        <p:nvSpPr>
          <p:cNvPr id="192" name="文本框 20"/>
          <p:cNvSpPr txBox="1"/>
          <p:nvPr/>
        </p:nvSpPr>
        <p:spPr>
          <a:xfrm>
            <a:off x="7433151" y="2243238"/>
            <a:ext cx="1074420" cy="579120"/>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p>
            <a:pPr defTabSz="412750">
              <a:defRPr sz="1600">
                <a:solidFill>
                  <a:srgbClr val="FFFFFF"/>
                </a:solidFill>
                <a:latin typeface="TTTGBMedium"/>
                <a:ea typeface="TTTGBMedium"/>
                <a:cs typeface="TTTGBMedium"/>
                <a:sym typeface="TTTGBMedium"/>
              </a:defRPr>
            </a:pPr>
            <a:r>
              <a:t>2024.10   </a:t>
            </a:r>
          </a:p>
          <a:p>
            <a:pPr defTabSz="412750">
              <a:defRPr sz="1600">
                <a:solidFill>
                  <a:srgbClr val="FF0000"/>
                </a:solidFill>
                <a:latin typeface="TTTGBMedium"/>
                <a:ea typeface="TTTGBMedium"/>
                <a:cs typeface="TTTGBMedium"/>
                <a:sym typeface="TTTGBMedium"/>
              </a:defRPr>
            </a:pPr>
            <a:r>
              <a:t>小肺宝</a:t>
            </a:r>
            <a:r>
              <a:rPr>
                <a:solidFill>
                  <a:srgbClr val="FFFFFF"/>
                </a:solidFill>
              </a:rPr>
              <a:t>上线</a:t>
            </a:r>
          </a:p>
        </p:txBody>
      </p:sp>
      <p:sp>
        <p:nvSpPr>
          <p:cNvPr id="193" name="文本框 22"/>
          <p:cNvSpPr txBox="1"/>
          <p:nvPr/>
        </p:nvSpPr>
        <p:spPr>
          <a:xfrm>
            <a:off x="8671701" y="4721699"/>
            <a:ext cx="1480820" cy="579120"/>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p>
            <a:pPr defTabSz="412750">
              <a:defRPr sz="1600">
                <a:solidFill>
                  <a:srgbClr val="FFFFFF"/>
                </a:solidFill>
                <a:latin typeface="TTTGBMedium"/>
                <a:ea typeface="TTTGBMedium"/>
                <a:cs typeface="TTTGBMedium"/>
                <a:sym typeface="TTTGBMedium"/>
              </a:defRPr>
            </a:pPr>
            <a:r>
              <a:t>2024.12</a:t>
            </a:r>
          </a:p>
          <a:p>
            <a:pPr defTabSz="412750">
              <a:defRPr sz="1600">
                <a:solidFill>
                  <a:srgbClr val="FFFFFF"/>
                </a:solidFill>
                <a:latin typeface="TTTGBMedium"/>
                <a:ea typeface="TTTGBMedium"/>
                <a:cs typeface="TTTGBMedium"/>
                <a:sym typeface="TTTGBMedium"/>
              </a:defRPr>
            </a:pPr>
            <a:r>
              <a:t>小</a:t>
            </a:r>
            <a:r>
              <a:rPr>
                <a:solidFill>
                  <a:srgbClr val="FF0000"/>
                </a:solidFill>
              </a:rPr>
              <a:t>胰宝</a:t>
            </a:r>
            <a:r>
              <a:t>完成捐赠</a:t>
            </a:r>
          </a:p>
        </p:txBody>
      </p:sp>
      <p:sp>
        <p:nvSpPr>
          <p:cNvPr id="194" name="文本框 27"/>
          <p:cNvSpPr txBox="1"/>
          <p:nvPr/>
        </p:nvSpPr>
        <p:spPr>
          <a:xfrm>
            <a:off x="8671701" y="5360896"/>
            <a:ext cx="1482903" cy="9601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285750" indent="-285750" defTabSz="412750">
              <a:buSzPct val="100000"/>
              <a:buFont typeface="Arial"/>
              <a:buChar char="•"/>
              <a:defRPr sz="1400">
                <a:solidFill>
                  <a:srgbClr val="FFFFFF"/>
                </a:solidFill>
                <a:latin typeface="TTTGBMedium"/>
                <a:ea typeface="TTTGBMedium"/>
                <a:cs typeface="TTTGBMedium"/>
                <a:sym typeface="TTTGBMedium"/>
              </a:defRPr>
            </a:pPr>
            <a:r>
              <a:t>公益身份</a:t>
            </a:r>
          </a:p>
          <a:p>
            <a:pPr marL="285750" indent="-285750" defTabSz="412750">
              <a:buSzPct val="100000"/>
              <a:buFont typeface="Arial"/>
              <a:buChar char="•"/>
              <a:defRPr sz="1400">
                <a:solidFill>
                  <a:srgbClr val="FFFFFF"/>
                </a:solidFill>
                <a:latin typeface="TTTGBMedium"/>
                <a:ea typeface="TTTGBMedium"/>
                <a:cs typeface="TTTGBMedium"/>
                <a:sym typeface="TTTGBMedium"/>
              </a:defRPr>
            </a:pPr>
            <a:r>
              <a:t>基金会管理</a:t>
            </a:r>
          </a:p>
          <a:p>
            <a:pPr marL="285750" indent="-285750" defTabSz="412750">
              <a:buSzPct val="100000"/>
              <a:buFont typeface="Arial"/>
              <a:buChar char="•"/>
              <a:defRPr sz="1400">
                <a:solidFill>
                  <a:srgbClr val="FFFFFF"/>
                </a:solidFill>
                <a:latin typeface="TTTGBMedium"/>
                <a:ea typeface="TTTGBMedium"/>
                <a:cs typeface="TTTGBMedium"/>
                <a:sym typeface="TTTGBMedium"/>
              </a:defRPr>
            </a:pPr>
            <a:r>
              <a:t>社区化</a:t>
            </a:r>
          </a:p>
          <a:p>
            <a:pPr marL="285750" indent="-285750" defTabSz="412750">
              <a:buSzPct val="100000"/>
              <a:buFont typeface="Arial"/>
              <a:buChar char="•"/>
              <a:defRPr sz="1400">
                <a:solidFill>
                  <a:srgbClr val="FFFFFF"/>
                </a:solidFill>
                <a:latin typeface="TTTGBMedium"/>
                <a:ea typeface="TTTGBMedium"/>
                <a:cs typeface="TTTGBMedium"/>
                <a:sym typeface="TTTGBMedium"/>
              </a:defRPr>
            </a:pPr>
            <a:r>
              <a:t>突破万人</a:t>
            </a:r>
          </a:p>
        </p:txBody>
      </p:sp>
      <p:sp>
        <p:nvSpPr>
          <p:cNvPr id="195" name="文本框 29"/>
          <p:cNvSpPr txBox="1"/>
          <p:nvPr/>
        </p:nvSpPr>
        <p:spPr>
          <a:xfrm>
            <a:off x="9846551" y="2796411"/>
            <a:ext cx="1460177" cy="7315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285750" indent="-285750" defTabSz="412750">
              <a:buSzPct val="100000"/>
              <a:buFont typeface="Arial"/>
              <a:buChar char="•"/>
              <a:defRPr sz="1400">
                <a:solidFill>
                  <a:srgbClr val="FFFFFF"/>
                </a:solidFill>
                <a:latin typeface="TTTGBMedium"/>
                <a:ea typeface="TTTGBMedium"/>
                <a:cs typeface="TTTGBMedium"/>
                <a:sym typeface="TTTGBMedium"/>
              </a:defRPr>
            </a:pPr>
            <a:r>
              <a:t>代码重构</a:t>
            </a:r>
          </a:p>
          <a:p>
            <a:pPr marL="285750" indent="-285750" defTabSz="412750">
              <a:buSzPct val="100000"/>
              <a:buFont typeface="Arial"/>
              <a:buChar char="•"/>
              <a:defRPr sz="1400">
                <a:solidFill>
                  <a:srgbClr val="FFFFFF"/>
                </a:solidFill>
                <a:latin typeface="TTTGBMedium"/>
                <a:ea typeface="TTTGBMedium"/>
                <a:cs typeface="TTTGBMedium"/>
                <a:sym typeface="TTTGBMedium"/>
              </a:defRPr>
            </a:pPr>
            <a:r>
              <a:t>产品优化</a:t>
            </a:r>
          </a:p>
          <a:p>
            <a:pPr marL="285750" indent="-285750" defTabSz="412750">
              <a:buSzPct val="100000"/>
              <a:buFont typeface="Arial"/>
              <a:buChar char="•"/>
              <a:defRPr sz="1400">
                <a:solidFill>
                  <a:srgbClr val="FFFFFF"/>
                </a:solidFill>
                <a:latin typeface="TTTGBMedium"/>
                <a:ea typeface="TTTGBMedium"/>
                <a:cs typeface="TTTGBMedium"/>
                <a:sym typeface="TTTGBMedium"/>
              </a:defRPr>
            </a:pPr>
            <a:r>
              <a:t>快速迭代</a:t>
            </a:r>
          </a:p>
        </p:txBody>
      </p:sp>
      <p:sp>
        <p:nvSpPr>
          <p:cNvPr id="196" name="文本框 30"/>
          <p:cNvSpPr txBox="1"/>
          <p:nvPr/>
        </p:nvSpPr>
        <p:spPr>
          <a:xfrm>
            <a:off x="7433151" y="2865200"/>
            <a:ext cx="1460177" cy="7315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285750" indent="-285750" defTabSz="412750">
              <a:buSzPct val="100000"/>
              <a:buFont typeface="Arial"/>
              <a:buChar char="•"/>
              <a:defRPr sz="1400">
                <a:solidFill>
                  <a:srgbClr val="FFFFFF"/>
                </a:solidFill>
                <a:latin typeface="TTTGBMedium"/>
                <a:ea typeface="TTTGBMedium"/>
                <a:cs typeface="TTTGBMedium"/>
                <a:sym typeface="TTTGBMedium"/>
              </a:defRPr>
            </a:pPr>
            <a:r>
              <a:t>RAG上线</a:t>
            </a:r>
          </a:p>
          <a:p>
            <a:pPr marL="285750" indent="-285750" defTabSz="412750">
              <a:buSzPct val="100000"/>
              <a:buFont typeface="Arial"/>
              <a:buChar char="•"/>
              <a:defRPr sz="1400">
                <a:solidFill>
                  <a:srgbClr val="FFFFFF"/>
                </a:solidFill>
                <a:latin typeface="TTTGBMedium"/>
                <a:ea typeface="TTTGBMedium"/>
                <a:cs typeface="TTTGBMedium"/>
                <a:sym typeface="TTTGBMedium"/>
              </a:defRPr>
            </a:pPr>
            <a:r>
              <a:t>知识库上线</a:t>
            </a:r>
          </a:p>
          <a:p>
            <a:pPr marL="285750" indent="-285750" defTabSz="412750">
              <a:buSzPct val="100000"/>
              <a:buFont typeface="Arial"/>
              <a:buChar char="•"/>
              <a:defRPr sz="1400">
                <a:solidFill>
                  <a:srgbClr val="FFFFFF"/>
                </a:solidFill>
                <a:latin typeface="TTTGBMedium"/>
                <a:ea typeface="TTTGBMedium"/>
                <a:cs typeface="TTTGBMedium"/>
                <a:sym typeface="TTTGBMedium"/>
              </a:defRPr>
            </a:pPr>
            <a:r>
              <a:t>团队招募</a:t>
            </a:r>
          </a:p>
        </p:txBody>
      </p:sp>
      <p:sp>
        <p:nvSpPr>
          <p:cNvPr id="197" name="文本框 31"/>
          <p:cNvSpPr txBox="1"/>
          <p:nvPr/>
        </p:nvSpPr>
        <p:spPr>
          <a:xfrm>
            <a:off x="6223994" y="5403210"/>
            <a:ext cx="1460177" cy="7315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285750" indent="-285750" defTabSz="412750">
              <a:buSzPct val="100000"/>
              <a:buFont typeface="Arial"/>
              <a:buChar char="•"/>
              <a:defRPr sz="1400">
                <a:solidFill>
                  <a:srgbClr val="FFFFFF"/>
                </a:solidFill>
                <a:latin typeface="TTTGBMedium"/>
                <a:ea typeface="TTTGBMedium"/>
                <a:cs typeface="TTTGBMedium"/>
                <a:sym typeface="TTTGBMedium"/>
              </a:defRPr>
            </a:pPr>
            <a:r>
              <a:t>RAG上线</a:t>
            </a:r>
          </a:p>
          <a:p>
            <a:pPr marL="285750" indent="-285750" defTabSz="412750">
              <a:buSzPct val="100000"/>
              <a:buFont typeface="Arial"/>
              <a:buChar char="•"/>
              <a:defRPr sz="1400">
                <a:solidFill>
                  <a:srgbClr val="FFFFFF"/>
                </a:solidFill>
                <a:latin typeface="TTTGBMedium"/>
                <a:ea typeface="TTTGBMedium"/>
                <a:cs typeface="TTTGBMedium"/>
                <a:sym typeface="TTTGBMedium"/>
              </a:defRPr>
            </a:pPr>
            <a:r>
              <a:t>运营团队成立</a:t>
            </a:r>
          </a:p>
          <a:p>
            <a:pPr marL="285750" indent="-285750" defTabSz="412750">
              <a:buSzPct val="100000"/>
              <a:buFont typeface="Arial"/>
              <a:buChar char="•"/>
              <a:defRPr sz="1400">
                <a:solidFill>
                  <a:srgbClr val="FFFFFF"/>
                </a:solidFill>
                <a:latin typeface="TTTGBMedium"/>
                <a:ea typeface="TTTGBMedium"/>
                <a:cs typeface="TTTGBMedium"/>
                <a:sym typeface="TTTGBMedium"/>
              </a:defRPr>
            </a:pPr>
            <a:r>
              <a:t>开启服务</a:t>
            </a:r>
          </a:p>
        </p:txBody>
      </p:sp>
      <p:sp>
        <p:nvSpPr>
          <p:cNvPr id="198" name="文本框 32"/>
          <p:cNvSpPr txBox="1"/>
          <p:nvPr/>
        </p:nvSpPr>
        <p:spPr>
          <a:xfrm>
            <a:off x="3729199" y="5243946"/>
            <a:ext cx="1460177" cy="5029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285750" indent="-285750" defTabSz="412750">
              <a:buSzPct val="100000"/>
              <a:buFont typeface="Arial"/>
              <a:buChar char="•"/>
              <a:defRPr sz="1400">
                <a:solidFill>
                  <a:srgbClr val="FFFFFF"/>
                </a:solidFill>
                <a:latin typeface="TTTGBMedium"/>
                <a:ea typeface="TTTGBMedium"/>
                <a:cs typeface="TTTGBMedium"/>
                <a:sym typeface="TTTGBMedium"/>
              </a:defRPr>
            </a:pPr>
            <a:r>
              <a:t>突破千人使用</a:t>
            </a:r>
          </a:p>
          <a:p>
            <a:pPr marL="285750" indent="-285750" defTabSz="412750">
              <a:buSzPct val="100000"/>
              <a:buFont typeface="Arial"/>
              <a:buChar char="•"/>
              <a:defRPr sz="1400">
                <a:solidFill>
                  <a:srgbClr val="FFFFFF"/>
                </a:solidFill>
                <a:latin typeface="TTTGBMedium"/>
                <a:ea typeface="TTTGBMedium"/>
                <a:cs typeface="TTTGBMedium"/>
                <a:sym typeface="TTTGBMedium"/>
              </a:defRPr>
            </a:pPr>
            <a:r>
              <a:t>反馈积极良好</a:t>
            </a:r>
          </a:p>
        </p:txBody>
      </p:sp>
      <p:sp>
        <p:nvSpPr>
          <p:cNvPr id="199" name="文本框 34"/>
          <p:cNvSpPr txBox="1"/>
          <p:nvPr/>
        </p:nvSpPr>
        <p:spPr>
          <a:xfrm>
            <a:off x="10818115" y="3623492"/>
            <a:ext cx="754395" cy="3124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defTabSz="412750">
              <a:defRPr sz="1600">
                <a:solidFill>
                  <a:srgbClr val="FFFFFF"/>
                </a:solidFill>
                <a:latin typeface="TTTGBMedium"/>
                <a:ea typeface="TTTGBMedium"/>
                <a:cs typeface="TTTGBMedium"/>
                <a:sym typeface="TTTGBMedium"/>
              </a:defRPr>
            </a:lvl1pPr>
          </a:lstStyle>
          <a:p>
            <a:pPr/>
            <a:r>
              <a:t>2025.1  </a:t>
            </a:r>
          </a:p>
        </p:txBody>
      </p:sp>
      <p:sp>
        <p:nvSpPr>
          <p:cNvPr id="200" name="直线连接符 25"/>
          <p:cNvSpPr/>
          <p:nvPr/>
        </p:nvSpPr>
        <p:spPr>
          <a:xfrm flipV="1">
            <a:off x="2458612" y="2256447"/>
            <a:ext cx="2" cy="1129183"/>
          </a:xfrm>
          <a:prstGeom prst="line">
            <a:avLst/>
          </a:prstGeom>
          <a:ln w="12700">
            <a:solidFill>
              <a:srgbClr val="AC8EE2"/>
            </a:solidFill>
            <a:miter lim="400000"/>
          </a:ln>
        </p:spPr>
        <p:txBody>
          <a:bodyPr lIns="22859" tIns="22859" rIns="22859" bIns="22859"/>
          <a:lstStyle/>
          <a:p>
            <a:pPr algn="ctr" defTabSz="412750">
              <a:defRPr sz="2400">
                <a:latin typeface="+mj-lt"/>
                <a:ea typeface="+mj-ea"/>
                <a:cs typeface="+mj-cs"/>
                <a:sym typeface="Helvetica"/>
              </a:defRPr>
            </a:pPr>
          </a:p>
        </p:txBody>
      </p:sp>
      <p:sp>
        <p:nvSpPr>
          <p:cNvPr id="201" name="直线连接符 35"/>
          <p:cNvSpPr/>
          <p:nvPr/>
        </p:nvSpPr>
        <p:spPr>
          <a:xfrm flipV="1">
            <a:off x="3684297" y="3349395"/>
            <a:ext cx="2" cy="2371606"/>
          </a:xfrm>
          <a:prstGeom prst="line">
            <a:avLst/>
          </a:prstGeom>
          <a:ln w="12700">
            <a:solidFill>
              <a:srgbClr val="AC8EE2"/>
            </a:solidFill>
            <a:miter lim="400000"/>
          </a:ln>
        </p:spPr>
        <p:txBody>
          <a:bodyPr lIns="22859" tIns="22859" rIns="22859" bIns="22859"/>
          <a:lstStyle/>
          <a:p>
            <a:pPr algn="ctr" defTabSz="412750">
              <a:defRPr sz="2400">
                <a:latin typeface="+mj-lt"/>
                <a:ea typeface="+mj-ea"/>
                <a:cs typeface="+mj-cs"/>
                <a:sym typeface="Helvetica"/>
              </a:defRPr>
            </a:pPr>
          </a:p>
        </p:txBody>
      </p:sp>
      <p:sp>
        <p:nvSpPr>
          <p:cNvPr id="202" name="直线连接符 38"/>
          <p:cNvSpPr/>
          <p:nvPr/>
        </p:nvSpPr>
        <p:spPr>
          <a:xfrm flipV="1">
            <a:off x="4895599" y="2256447"/>
            <a:ext cx="2" cy="1129183"/>
          </a:xfrm>
          <a:prstGeom prst="line">
            <a:avLst/>
          </a:prstGeom>
          <a:ln w="12700">
            <a:solidFill>
              <a:srgbClr val="AC8EE2"/>
            </a:solidFill>
            <a:miter lim="400000"/>
          </a:ln>
        </p:spPr>
        <p:txBody>
          <a:bodyPr lIns="22859" tIns="22859" rIns="22859" bIns="22859"/>
          <a:lstStyle/>
          <a:p>
            <a:pPr algn="ctr" defTabSz="412750">
              <a:defRPr sz="2400">
                <a:latin typeface="+mj-lt"/>
                <a:ea typeface="+mj-ea"/>
                <a:cs typeface="+mj-cs"/>
                <a:sym typeface="Helvetica"/>
              </a:defRPr>
            </a:pPr>
          </a:p>
        </p:txBody>
      </p:sp>
      <p:sp>
        <p:nvSpPr>
          <p:cNvPr id="203" name="直线连接符 39"/>
          <p:cNvSpPr/>
          <p:nvPr/>
        </p:nvSpPr>
        <p:spPr>
          <a:xfrm flipV="1">
            <a:off x="6132424" y="3855234"/>
            <a:ext cx="2" cy="1865767"/>
          </a:xfrm>
          <a:prstGeom prst="line">
            <a:avLst/>
          </a:prstGeom>
          <a:ln w="12700">
            <a:solidFill>
              <a:srgbClr val="AC8EE2"/>
            </a:solidFill>
            <a:miter lim="400000"/>
          </a:ln>
        </p:spPr>
        <p:txBody>
          <a:bodyPr lIns="22859" tIns="22859" rIns="22859" bIns="22859"/>
          <a:lstStyle/>
          <a:p>
            <a:pPr algn="ctr" defTabSz="412750">
              <a:defRPr sz="2400">
                <a:latin typeface="+mj-lt"/>
                <a:ea typeface="+mj-ea"/>
                <a:cs typeface="+mj-cs"/>
                <a:sym typeface="Helvetica"/>
              </a:defRPr>
            </a:pPr>
          </a:p>
        </p:txBody>
      </p:sp>
      <p:sp>
        <p:nvSpPr>
          <p:cNvPr id="204" name="直线连接符 41"/>
          <p:cNvSpPr/>
          <p:nvPr/>
        </p:nvSpPr>
        <p:spPr>
          <a:xfrm flipV="1">
            <a:off x="7337241" y="2256447"/>
            <a:ext cx="1" cy="1936529"/>
          </a:xfrm>
          <a:prstGeom prst="line">
            <a:avLst/>
          </a:prstGeom>
          <a:ln w="12700">
            <a:solidFill>
              <a:srgbClr val="AC8EE2"/>
            </a:solidFill>
            <a:miter lim="400000"/>
          </a:ln>
        </p:spPr>
        <p:txBody>
          <a:bodyPr lIns="22859" tIns="22859" rIns="22859" bIns="22859"/>
          <a:lstStyle/>
          <a:p>
            <a:pPr algn="ctr" defTabSz="412750">
              <a:defRPr sz="2400">
                <a:latin typeface="+mj-lt"/>
                <a:ea typeface="+mj-ea"/>
                <a:cs typeface="+mj-cs"/>
                <a:sym typeface="Helvetica"/>
              </a:defRPr>
            </a:pPr>
          </a:p>
        </p:txBody>
      </p:sp>
      <p:sp>
        <p:nvSpPr>
          <p:cNvPr id="205" name="直线连接符 43"/>
          <p:cNvSpPr/>
          <p:nvPr/>
        </p:nvSpPr>
        <p:spPr>
          <a:xfrm flipV="1">
            <a:off x="8555426" y="4302275"/>
            <a:ext cx="1" cy="1680236"/>
          </a:xfrm>
          <a:prstGeom prst="line">
            <a:avLst/>
          </a:prstGeom>
          <a:ln w="12700">
            <a:solidFill>
              <a:srgbClr val="AC8EE2"/>
            </a:solidFill>
            <a:miter lim="400000"/>
          </a:ln>
        </p:spPr>
        <p:txBody>
          <a:bodyPr lIns="22859" tIns="22859" rIns="22859" bIns="22859"/>
          <a:lstStyle/>
          <a:p>
            <a:pPr algn="ctr" defTabSz="412750">
              <a:defRPr sz="2400">
                <a:latin typeface="+mj-lt"/>
                <a:ea typeface="+mj-ea"/>
                <a:cs typeface="+mj-cs"/>
                <a:sym typeface="Helvetica"/>
              </a:defRPr>
            </a:pPr>
          </a:p>
        </p:txBody>
      </p:sp>
      <p:sp>
        <p:nvSpPr>
          <p:cNvPr id="206" name="直线连接符 46"/>
          <p:cNvSpPr/>
          <p:nvPr/>
        </p:nvSpPr>
        <p:spPr>
          <a:xfrm flipV="1">
            <a:off x="9764297" y="2256447"/>
            <a:ext cx="2" cy="1936529"/>
          </a:xfrm>
          <a:prstGeom prst="line">
            <a:avLst/>
          </a:prstGeom>
          <a:ln w="12700">
            <a:solidFill>
              <a:srgbClr val="AC8EE2"/>
            </a:solidFill>
            <a:miter lim="400000"/>
          </a:ln>
        </p:spPr>
        <p:txBody>
          <a:bodyPr lIns="22859" tIns="22859" rIns="22859" bIns="22859"/>
          <a:lstStyle/>
          <a:p>
            <a:pPr algn="ctr" defTabSz="412750">
              <a:defRPr sz="2400">
                <a:latin typeface="+mj-lt"/>
                <a:ea typeface="+mj-ea"/>
                <a:cs typeface="+mj-cs"/>
                <a:sym typeface="Helvetica"/>
              </a:defRPr>
            </a:pPr>
          </a:p>
        </p:txBody>
      </p:sp>
      <p:sp>
        <p:nvSpPr>
          <p:cNvPr id="207" name="文本框 5"/>
          <p:cNvSpPr txBox="1"/>
          <p:nvPr/>
        </p:nvSpPr>
        <p:spPr>
          <a:xfrm>
            <a:off x="286772" y="1056768"/>
            <a:ext cx="11320096" cy="845820"/>
          </a:xfrm>
          <a:prstGeom prst="rect">
            <a:avLst/>
          </a:prstGeom>
          <a:solidFill>
            <a:srgbClr val="7F51D2"/>
          </a:solidFill>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algn="ctr" defTabSz="412750">
              <a:defRPr sz="2600">
                <a:solidFill>
                  <a:srgbClr val="FFFFFF"/>
                </a:solidFill>
                <a:latin typeface="TTTGBMedium"/>
                <a:ea typeface="TTTGBMedium"/>
                <a:cs typeface="TTTGBMedium"/>
                <a:sym typeface="TTTGBMedium"/>
              </a:defRPr>
            </a:pPr>
            <a:r>
              <a:t>聚拢公益和技术资源，带动更多小X宝出现</a:t>
            </a:r>
          </a:p>
          <a:p>
            <a:pPr algn="ctr" defTabSz="412750">
              <a:defRPr sz="2200">
                <a:solidFill>
                  <a:srgbClr val="FFFFFF"/>
                </a:solidFill>
                <a:latin typeface="TTTGBMedium"/>
                <a:ea typeface="TTTGBMedium"/>
                <a:cs typeface="TTTGBMedium"/>
                <a:sym typeface="TTTGBMedium"/>
              </a:defRPr>
            </a:pPr>
            <a:r>
              <a:t>推动公益覆盖23+癌种，280+罕见病</a:t>
            </a:r>
          </a:p>
        </p:txBody>
      </p:sp>
      <p:sp>
        <p:nvSpPr>
          <p:cNvPr id="208" name="幻灯片编号"/>
          <p:cNvSpPr txBox="1"/>
          <p:nvPr>
            <p:ph type="sldNum" sz="quarter" idx="2"/>
          </p:nvPr>
        </p:nvSpPr>
        <p:spPr>
          <a:xfrm>
            <a:off x="8610599" y="6289040"/>
            <a:ext cx="127001" cy="13462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矩形 2"/>
          <p:cNvSpPr/>
          <p:nvPr/>
        </p:nvSpPr>
        <p:spPr>
          <a:xfrm>
            <a:off x="-1" y="1482256"/>
            <a:ext cx="9588138" cy="5375745"/>
          </a:xfrm>
          <a:prstGeom prst="rect">
            <a:avLst/>
          </a:prstGeom>
          <a:gradFill>
            <a:gsLst>
              <a:gs pos="0">
                <a:srgbClr val="48297F">
                  <a:alpha val="0"/>
                </a:srgbClr>
              </a:gs>
              <a:gs pos="50000">
                <a:srgbClr val="9A91DA">
                  <a:alpha val="81000"/>
                </a:srgbClr>
              </a:gs>
              <a:gs pos="100000">
                <a:srgbClr val="BCB5E6"/>
              </a:gs>
            </a:gsLst>
            <a:lin ang="5400000"/>
          </a:gradFill>
          <a:ln w="12700">
            <a:miter lim="400000"/>
          </a:ln>
        </p:spPr>
        <p:txBody>
          <a:bodyPr lIns="25400" tIns="25400" rIns="25400" bIns="25400" anchor="ctr"/>
          <a:lstStyle/>
          <a:p>
            <a:pPr algn="ctr" defTabSz="412750">
              <a:defRPr>
                <a:solidFill>
                  <a:srgbClr val="FFFFFF"/>
                </a:solidFill>
                <a:latin typeface="Alibaba Sans 102 Ver2"/>
                <a:ea typeface="Alibaba Sans 102 Ver2"/>
                <a:cs typeface="Alibaba Sans 102 Ver2"/>
                <a:sym typeface="Alibaba Sans 102 Ver2"/>
              </a:defRPr>
            </a:pPr>
          </a:p>
        </p:txBody>
      </p:sp>
      <p:pic>
        <p:nvPicPr>
          <p:cNvPr id="211" name="Picture 1" descr="Picture 1"/>
          <p:cNvPicPr>
            <a:picLocks noChangeAspect="1"/>
          </p:cNvPicPr>
          <p:nvPr/>
        </p:nvPicPr>
        <p:blipFill>
          <a:blip r:embed="rId2">
            <a:alphaModFix amt="50000"/>
            <a:extLst/>
          </a:blip>
          <a:stretch>
            <a:fillRect/>
          </a:stretch>
        </p:blipFill>
        <p:spPr>
          <a:xfrm>
            <a:off x="187441" y="1804025"/>
            <a:ext cx="2878162" cy="4985694"/>
          </a:xfrm>
          <a:prstGeom prst="rect">
            <a:avLst/>
          </a:prstGeom>
          <a:ln w="12700">
            <a:miter lim="400000"/>
          </a:ln>
        </p:spPr>
      </p:pic>
      <p:sp>
        <p:nvSpPr>
          <p:cNvPr id="212" name="例:这里是标题标题标题"/>
          <p:cNvSpPr txBox="1"/>
          <p:nvPr/>
        </p:nvSpPr>
        <p:spPr>
          <a:xfrm>
            <a:off x="-1292970" y="185324"/>
            <a:ext cx="7388970" cy="695677"/>
          </a:xfrm>
          <a:prstGeom prst="rect">
            <a:avLst/>
          </a:prstGeom>
          <a:ln w="12700">
            <a:miter lim="400000"/>
          </a:ln>
          <a:extLst>
            <a:ext uri="{C572A759-6A51-4108-AA02-DFA0A04FC94B}">
              <ma14:wrappingTextBoxFlag xmlns:ma14="http://schemas.microsoft.com/office/mac/drawingml/2011/main" val="1"/>
            </a:ext>
          </a:extLst>
        </p:spPr>
        <p:txBody>
          <a:bodyPr lIns="11288" tIns="11288" rIns="11288" bIns="11288">
            <a:spAutoFit/>
          </a:bodyPr>
          <a:lstStyle/>
          <a:p>
            <a:pPr algn="ctr" defTabSz="183443">
              <a:defRPr sz="4000">
                <a:solidFill>
                  <a:srgbClr val="FFFFFF"/>
                </a:solidFill>
                <a:latin typeface="TTTGBMedium"/>
                <a:ea typeface="TTTGBMedium"/>
                <a:cs typeface="TTTGBMedium"/>
                <a:sym typeface="TTTGBMedium"/>
              </a:defRPr>
            </a:pPr>
            <a:r>
              <a:t>2岁的</a:t>
            </a:r>
            <a:r>
              <a:rPr>
                <a:solidFill>
                  <a:srgbClr val="AC8EE2"/>
                </a:solidFill>
              </a:rPr>
              <a:t>“小X宝”们</a:t>
            </a:r>
          </a:p>
        </p:txBody>
      </p:sp>
      <p:sp>
        <p:nvSpPr>
          <p:cNvPr id="213" name="文本框 5"/>
          <p:cNvSpPr txBox="1"/>
          <p:nvPr/>
        </p:nvSpPr>
        <p:spPr>
          <a:xfrm>
            <a:off x="3215921" y="1866899"/>
            <a:ext cx="2366011" cy="2794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1400">
                <a:solidFill>
                  <a:srgbClr val="FFFFFF"/>
                </a:solidFill>
                <a:latin typeface="TTTGBMedium"/>
                <a:ea typeface="TTTGBMedium"/>
                <a:cs typeface="TTTGBMedium"/>
                <a:sym typeface="TTTGBMedium"/>
              </a:defRPr>
            </a:lvl1pPr>
          </a:lstStyle>
          <a:p>
            <a:pPr/>
            <a:r>
              <a:t>首款面向胰腺癌患者的Ai助手</a:t>
            </a:r>
          </a:p>
        </p:txBody>
      </p:sp>
      <p:pic>
        <p:nvPicPr>
          <p:cNvPr id="214" name="图片 13" descr="图片 13"/>
          <p:cNvPicPr>
            <a:picLocks noChangeAspect="1"/>
          </p:cNvPicPr>
          <p:nvPr/>
        </p:nvPicPr>
        <p:blipFill>
          <a:blip r:embed="rId3">
            <a:extLst/>
          </a:blip>
          <a:stretch>
            <a:fillRect/>
          </a:stretch>
        </p:blipFill>
        <p:spPr>
          <a:xfrm>
            <a:off x="3747689" y="2299896"/>
            <a:ext cx="677123" cy="677123"/>
          </a:xfrm>
          <a:prstGeom prst="rect">
            <a:avLst/>
          </a:prstGeom>
          <a:ln w="12700">
            <a:miter lim="400000"/>
          </a:ln>
        </p:spPr>
      </p:pic>
      <p:pic>
        <p:nvPicPr>
          <p:cNvPr id="215" name="图片 10" descr="图片 10"/>
          <p:cNvPicPr>
            <a:picLocks noChangeAspect="1"/>
          </p:cNvPicPr>
          <p:nvPr/>
        </p:nvPicPr>
        <p:blipFill>
          <a:blip r:embed="rId4">
            <a:extLst/>
          </a:blip>
          <a:stretch>
            <a:fillRect/>
          </a:stretch>
        </p:blipFill>
        <p:spPr>
          <a:xfrm>
            <a:off x="3713934" y="4055446"/>
            <a:ext cx="727286" cy="726907"/>
          </a:xfrm>
          <a:prstGeom prst="rect">
            <a:avLst/>
          </a:prstGeom>
          <a:ln w="12700">
            <a:miter lim="400000"/>
          </a:ln>
        </p:spPr>
      </p:pic>
      <p:sp>
        <p:nvSpPr>
          <p:cNvPr id="216" name="文本框 14"/>
          <p:cNvSpPr txBox="1"/>
          <p:nvPr/>
        </p:nvSpPr>
        <p:spPr>
          <a:xfrm>
            <a:off x="3304192" y="3474815"/>
            <a:ext cx="2188211" cy="2794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1400">
                <a:solidFill>
                  <a:srgbClr val="FFFFFF"/>
                </a:solidFill>
                <a:latin typeface="TTTGBMedium"/>
                <a:ea typeface="TTTGBMedium"/>
                <a:cs typeface="TTTGBMedium"/>
                <a:sym typeface="TTTGBMedium"/>
              </a:defRPr>
            </a:lvl1pPr>
          </a:lstStyle>
          <a:p>
            <a:pPr/>
            <a:r>
              <a:t>首款面向肺癌患者的Ai助手</a:t>
            </a:r>
          </a:p>
        </p:txBody>
      </p:sp>
      <p:sp>
        <p:nvSpPr>
          <p:cNvPr id="217" name="文本框 29"/>
          <p:cNvSpPr txBox="1"/>
          <p:nvPr/>
        </p:nvSpPr>
        <p:spPr>
          <a:xfrm>
            <a:off x="-3699351" y="923188"/>
            <a:ext cx="10141414" cy="3759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lvl1pPr algn="r" defTabSz="412750">
              <a:defRPr sz="2000">
                <a:solidFill>
                  <a:srgbClr val="FFFFFF"/>
                </a:solidFill>
                <a:latin typeface="TTTGBMedium"/>
                <a:ea typeface="TTTGBMedium"/>
                <a:cs typeface="TTTGBMedium"/>
                <a:sym typeface="TTTGBMedium"/>
              </a:defRPr>
            </a:lvl1pPr>
          </a:lstStyle>
          <a:p>
            <a:pPr/>
            <a:r>
              <a:t>感谢社区贡献者和支持的社区伙伴的持续推动和实现</a:t>
            </a:r>
          </a:p>
        </p:txBody>
      </p:sp>
      <p:sp>
        <p:nvSpPr>
          <p:cNvPr id="218" name="文本框 31"/>
          <p:cNvSpPr txBox="1"/>
          <p:nvPr/>
        </p:nvSpPr>
        <p:spPr>
          <a:xfrm>
            <a:off x="3321782" y="5065582"/>
            <a:ext cx="2366011" cy="2794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1400">
                <a:solidFill>
                  <a:srgbClr val="FFFFFF"/>
                </a:solidFill>
                <a:latin typeface="TTTGBMedium"/>
                <a:ea typeface="TTTGBMedium"/>
                <a:cs typeface="TTTGBMedium"/>
                <a:sym typeface="TTTGBMedium"/>
              </a:defRPr>
            </a:lvl1pPr>
          </a:lstStyle>
          <a:p>
            <a:pPr/>
            <a:r>
              <a:t>首款面向肛管癌患者的Ai助手</a:t>
            </a:r>
          </a:p>
        </p:txBody>
      </p:sp>
      <p:sp>
        <p:nvSpPr>
          <p:cNvPr id="219" name="文本框 35"/>
          <p:cNvSpPr txBox="1"/>
          <p:nvPr/>
        </p:nvSpPr>
        <p:spPr>
          <a:xfrm>
            <a:off x="6603547" y="1887395"/>
            <a:ext cx="2366011" cy="2794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1400">
                <a:solidFill>
                  <a:srgbClr val="FFFFFF"/>
                </a:solidFill>
                <a:latin typeface="TTTGBMedium"/>
                <a:ea typeface="TTTGBMedium"/>
                <a:cs typeface="TTTGBMedium"/>
                <a:sym typeface="TTTGBMedium"/>
              </a:defRPr>
            </a:lvl1pPr>
          </a:lstStyle>
          <a:p>
            <a:pPr/>
            <a:r>
              <a:t>首款面向乳腺癌患者的Ai助手</a:t>
            </a:r>
          </a:p>
        </p:txBody>
      </p:sp>
      <p:sp>
        <p:nvSpPr>
          <p:cNvPr id="220" name="文本框 42"/>
          <p:cNvSpPr txBox="1"/>
          <p:nvPr/>
        </p:nvSpPr>
        <p:spPr>
          <a:xfrm>
            <a:off x="6667465" y="3474815"/>
            <a:ext cx="2188211" cy="2794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1400">
                <a:solidFill>
                  <a:srgbClr val="FFFFFF"/>
                </a:solidFill>
                <a:latin typeface="TTTGBMedium"/>
                <a:ea typeface="TTTGBMedium"/>
                <a:cs typeface="TTTGBMedium"/>
                <a:sym typeface="TTTGBMedium"/>
              </a:defRPr>
            </a:lvl1pPr>
          </a:lstStyle>
          <a:p>
            <a:pPr/>
            <a:r>
              <a:t>首款面向胃癌患者的Ai助手</a:t>
            </a:r>
          </a:p>
        </p:txBody>
      </p:sp>
      <p:sp>
        <p:nvSpPr>
          <p:cNvPr id="221" name="文本框 43"/>
          <p:cNvSpPr txBox="1"/>
          <p:nvPr/>
        </p:nvSpPr>
        <p:spPr>
          <a:xfrm>
            <a:off x="6797526" y="5297708"/>
            <a:ext cx="1333501" cy="2159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1000">
                <a:solidFill>
                  <a:srgbClr val="9DEC86"/>
                </a:solidFill>
                <a:latin typeface="TTTGBMedium"/>
                <a:ea typeface="TTTGBMedium"/>
                <a:cs typeface="TTTGBMedium"/>
                <a:sym typeface="TTTGBMedium"/>
              </a:defRPr>
            </a:lvl1pPr>
          </a:lstStyle>
          <a:p>
            <a:pPr/>
            <a:r>
              <a:t>面肩肱型肌营养不良症</a:t>
            </a:r>
          </a:p>
        </p:txBody>
      </p:sp>
      <p:pic>
        <p:nvPicPr>
          <p:cNvPr id="222" name="图片 48" descr="图片 48"/>
          <p:cNvPicPr>
            <a:picLocks noChangeAspect="1"/>
          </p:cNvPicPr>
          <p:nvPr/>
        </p:nvPicPr>
        <p:blipFill>
          <a:blip r:embed="rId5">
            <a:extLst/>
          </a:blip>
          <a:stretch>
            <a:fillRect/>
          </a:stretch>
        </p:blipFill>
        <p:spPr>
          <a:xfrm>
            <a:off x="6858859" y="4056889"/>
            <a:ext cx="781193" cy="780786"/>
          </a:xfrm>
          <a:prstGeom prst="rect">
            <a:avLst/>
          </a:prstGeom>
          <a:ln w="12700">
            <a:miter lim="400000"/>
          </a:ln>
        </p:spPr>
      </p:pic>
      <p:pic>
        <p:nvPicPr>
          <p:cNvPr id="223" name="图片 3" descr="图片 3"/>
          <p:cNvPicPr>
            <a:picLocks noChangeAspect="1"/>
          </p:cNvPicPr>
          <p:nvPr/>
        </p:nvPicPr>
        <p:blipFill>
          <a:blip r:embed="rId6">
            <a:extLst/>
          </a:blip>
          <a:stretch>
            <a:fillRect/>
          </a:stretch>
        </p:blipFill>
        <p:spPr>
          <a:xfrm>
            <a:off x="6797526" y="2176092"/>
            <a:ext cx="914401" cy="977902"/>
          </a:xfrm>
          <a:prstGeom prst="rect">
            <a:avLst/>
          </a:prstGeom>
          <a:ln w="12700">
            <a:miter lim="400000"/>
          </a:ln>
        </p:spPr>
      </p:pic>
      <p:sp>
        <p:nvSpPr>
          <p:cNvPr id="224" name="文本框 6"/>
          <p:cNvSpPr txBox="1"/>
          <p:nvPr/>
        </p:nvSpPr>
        <p:spPr>
          <a:xfrm>
            <a:off x="6656447" y="5065582"/>
            <a:ext cx="1928089" cy="2794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1400">
                <a:solidFill>
                  <a:srgbClr val="FFFFFF"/>
                </a:solidFill>
                <a:latin typeface="TTTGBMedium"/>
                <a:ea typeface="TTTGBMedium"/>
                <a:cs typeface="TTTGBMedium"/>
                <a:sym typeface="TTTGBMedium"/>
              </a:defRPr>
            </a:lvl1pPr>
          </a:lstStyle>
          <a:p>
            <a:pPr/>
            <a:r>
              <a:t>首款面向FHSD的Ai助手</a:t>
            </a:r>
          </a:p>
        </p:txBody>
      </p:sp>
      <p:sp>
        <p:nvSpPr>
          <p:cNvPr id="225" name="文本框 7"/>
          <p:cNvSpPr txBox="1"/>
          <p:nvPr/>
        </p:nvSpPr>
        <p:spPr>
          <a:xfrm>
            <a:off x="9893041" y="1349135"/>
            <a:ext cx="1130301" cy="2794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1400">
                <a:solidFill>
                  <a:srgbClr val="FFFFFF"/>
                </a:solidFill>
                <a:latin typeface="TTTGBMedium"/>
                <a:ea typeface="TTTGBMedium"/>
                <a:cs typeface="TTTGBMedium"/>
                <a:sym typeface="TTTGBMedium"/>
              </a:defRPr>
            </a:lvl1pPr>
          </a:lstStyle>
          <a:p>
            <a:pPr/>
            <a:r>
              <a:t>微光成炬伙伴</a:t>
            </a:r>
          </a:p>
        </p:txBody>
      </p:sp>
      <p:pic>
        <p:nvPicPr>
          <p:cNvPr id="226" name="图片 8" descr="图片 8"/>
          <p:cNvPicPr>
            <a:picLocks noChangeAspect="1"/>
          </p:cNvPicPr>
          <p:nvPr/>
        </p:nvPicPr>
        <p:blipFill>
          <a:blip r:embed="rId7">
            <a:extLst/>
          </a:blip>
          <a:stretch>
            <a:fillRect/>
          </a:stretch>
        </p:blipFill>
        <p:spPr>
          <a:xfrm>
            <a:off x="3598336" y="5648990"/>
            <a:ext cx="975830" cy="940044"/>
          </a:xfrm>
          <a:prstGeom prst="rect">
            <a:avLst/>
          </a:prstGeom>
          <a:ln w="12700">
            <a:miter lim="400000"/>
          </a:ln>
        </p:spPr>
      </p:pic>
      <p:pic>
        <p:nvPicPr>
          <p:cNvPr id="227" name="图片 17" descr="图片 17"/>
          <p:cNvPicPr>
            <a:picLocks noChangeAspect="1"/>
          </p:cNvPicPr>
          <p:nvPr/>
        </p:nvPicPr>
        <p:blipFill>
          <a:blip r:embed="rId8">
            <a:extLst/>
          </a:blip>
          <a:stretch>
            <a:fillRect/>
          </a:stretch>
        </p:blipFill>
        <p:spPr>
          <a:xfrm>
            <a:off x="6788321" y="5740571"/>
            <a:ext cx="772377" cy="788117"/>
          </a:xfrm>
          <a:prstGeom prst="rect">
            <a:avLst/>
          </a:prstGeom>
          <a:ln w="12700">
            <a:miter lim="400000"/>
          </a:ln>
        </p:spPr>
      </p:pic>
      <p:pic>
        <p:nvPicPr>
          <p:cNvPr id="228" name="图片 37" descr="图片 37"/>
          <p:cNvPicPr>
            <a:picLocks noChangeAspect="1"/>
          </p:cNvPicPr>
          <p:nvPr/>
        </p:nvPicPr>
        <p:blipFill>
          <a:blip r:embed="rId9">
            <a:extLst/>
          </a:blip>
          <a:stretch>
            <a:fillRect/>
          </a:stretch>
        </p:blipFill>
        <p:spPr>
          <a:xfrm>
            <a:off x="11010648" y="4213559"/>
            <a:ext cx="1123951" cy="348200"/>
          </a:xfrm>
          <a:prstGeom prst="rect">
            <a:avLst/>
          </a:prstGeom>
          <a:ln w="12700">
            <a:miter lim="400000"/>
          </a:ln>
        </p:spPr>
      </p:pic>
      <p:pic>
        <p:nvPicPr>
          <p:cNvPr id="229" name="图片 39" descr="图片 39"/>
          <p:cNvPicPr>
            <a:picLocks noChangeAspect="1"/>
          </p:cNvPicPr>
          <p:nvPr/>
        </p:nvPicPr>
        <p:blipFill>
          <a:blip r:embed="rId10">
            <a:extLst/>
          </a:blip>
          <a:stretch>
            <a:fillRect/>
          </a:stretch>
        </p:blipFill>
        <p:spPr>
          <a:xfrm>
            <a:off x="10057692" y="4247359"/>
            <a:ext cx="1053896" cy="280599"/>
          </a:xfrm>
          <a:prstGeom prst="rect">
            <a:avLst/>
          </a:prstGeom>
          <a:ln w="12700">
            <a:miter lim="400000"/>
          </a:ln>
        </p:spPr>
      </p:pic>
      <p:pic>
        <p:nvPicPr>
          <p:cNvPr id="230" name="Picture 4" descr="Picture 4"/>
          <p:cNvPicPr>
            <a:picLocks noChangeAspect="1"/>
          </p:cNvPicPr>
          <p:nvPr/>
        </p:nvPicPr>
        <p:blipFill>
          <a:blip r:embed="rId11">
            <a:extLst/>
          </a:blip>
          <a:stretch>
            <a:fillRect/>
          </a:stretch>
        </p:blipFill>
        <p:spPr>
          <a:xfrm>
            <a:off x="10120621" y="5442708"/>
            <a:ext cx="768873" cy="289611"/>
          </a:xfrm>
          <a:prstGeom prst="rect">
            <a:avLst/>
          </a:prstGeom>
          <a:ln w="12700">
            <a:miter lim="400000"/>
          </a:ln>
        </p:spPr>
      </p:pic>
      <p:pic>
        <p:nvPicPr>
          <p:cNvPr id="231" name="Picture 10" descr="Picture 10"/>
          <p:cNvPicPr>
            <a:picLocks noChangeAspect="1"/>
          </p:cNvPicPr>
          <p:nvPr/>
        </p:nvPicPr>
        <p:blipFill>
          <a:blip r:embed="rId12">
            <a:extLst/>
          </a:blip>
          <a:stretch>
            <a:fillRect/>
          </a:stretch>
        </p:blipFill>
        <p:spPr>
          <a:xfrm>
            <a:off x="10120621" y="2151157"/>
            <a:ext cx="1434876" cy="425681"/>
          </a:xfrm>
          <a:prstGeom prst="rect">
            <a:avLst/>
          </a:prstGeom>
          <a:ln w="12700">
            <a:miter lim="400000"/>
          </a:ln>
        </p:spPr>
      </p:pic>
      <p:pic>
        <p:nvPicPr>
          <p:cNvPr id="232" name="图片 21" descr="图片 21"/>
          <p:cNvPicPr>
            <a:picLocks noChangeAspect="1"/>
          </p:cNvPicPr>
          <p:nvPr/>
        </p:nvPicPr>
        <p:blipFill>
          <a:blip r:embed="rId13">
            <a:extLst/>
          </a:blip>
          <a:stretch>
            <a:fillRect/>
          </a:stretch>
        </p:blipFill>
        <p:spPr>
          <a:xfrm>
            <a:off x="11188186" y="4635044"/>
            <a:ext cx="768875" cy="196992"/>
          </a:xfrm>
          <a:prstGeom prst="rect">
            <a:avLst/>
          </a:prstGeom>
          <a:ln w="12700">
            <a:miter lim="400000"/>
          </a:ln>
        </p:spPr>
      </p:pic>
      <p:pic>
        <p:nvPicPr>
          <p:cNvPr id="233" name="Picture 2" descr="Picture 2"/>
          <p:cNvPicPr>
            <a:picLocks noChangeAspect="1"/>
          </p:cNvPicPr>
          <p:nvPr/>
        </p:nvPicPr>
        <p:blipFill>
          <a:blip r:embed="rId14">
            <a:extLst/>
          </a:blip>
          <a:stretch>
            <a:fillRect/>
          </a:stretch>
        </p:blipFill>
        <p:spPr>
          <a:xfrm>
            <a:off x="10057692" y="4571942"/>
            <a:ext cx="1053896" cy="323196"/>
          </a:xfrm>
          <a:prstGeom prst="rect">
            <a:avLst/>
          </a:prstGeom>
          <a:ln w="12700">
            <a:miter lim="400000"/>
          </a:ln>
        </p:spPr>
      </p:pic>
      <p:pic>
        <p:nvPicPr>
          <p:cNvPr id="234" name="图片 23" descr="图片 23"/>
          <p:cNvPicPr>
            <a:picLocks noChangeAspect="1"/>
          </p:cNvPicPr>
          <p:nvPr/>
        </p:nvPicPr>
        <p:blipFill>
          <a:blip r:embed="rId15">
            <a:extLst/>
          </a:blip>
          <a:stretch>
            <a:fillRect/>
          </a:stretch>
        </p:blipFill>
        <p:spPr>
          <a:xfrm>
            <a:off x="10947577" y="5418039"/>
            <a:ext cx="1053895" cy="314280"/>
          </a:xfrm>
          <a:prstGeom prst="rect">
            <a:avLst/>
          </a:prstGeom>
          <a:ln w="12700">
            <a:miter lim="400000"/>
          </a:ln>
        </p:spPr>
      </p:pic>
      <p:pic>
        <p:nvPicPr>
          <p:cNvPr id="235" name="已粘贴的影片.png" descr="已粘贴的影片.png"/>
          <p:cNvPicPr>
            <a:picLocks noChangeAspect="1"/>
          </p:cNvPicPr>
          <p:nvPr/>
        </p:nvPicPr>
        <p:blipFill>
          <a:blip r:embed="rId16">
            <a:extLst/>
          </a:blip>
          <a:stretch>
            <a:fillRect/>
          </a:stretch>
        </p:blipFill>
        <p:spPr>
          <a:xfrm>
            <a:off x="10236256" y="3499027"/>
            <a:ext cx="461701" cy="128744"/>
          </a:xfrm>
          <a:prstGeom prst="rect">
            <a:avLst/>
          </a:prstGeom>
          <a:ln w="12700">
            <a:miter lim="400000"/>
          </a:ln>
        </p:spPr>
      </p:pic>
      <p:sp>
        <p:nvSpPr>
          <p:cNvPr id="236" name="文本框 35"/>
          <p:cNvSpPr txBox="1"/>
          <p:nvPr/>
        </p:nvSpPr>
        <p:spPr>
          <a:xfrm>
            <a:off x="10015177" y="6034545"/>
            <a:ext cx="635001" cy="2032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900">
                <a:solidFill>
                  <a:srgbClr val="FFFFFF"/>
                </a:solidFill>
                <a:latin typeface="TTTGBMedium"/>
                <a:ea typeface="TTTGBMedium"/>
                <a:cs typeface="TTTGBMedium"/>
                <a:sym typeface="TTTGBMedium"/>
              </a:defRPr>
            </a:lvl1pPr>
          </a:lstStyle>
          <a:p>
            <a:pPr/>
            <a:r>
              <a:t>｜科技平台</a:t>
            </a:r>
          </a:p>
        </p:txBody>
      </p:sp>
      <p:sp>
        <p:nvSpPr>
          <p:cNvPr id="237" name="文本框 35"/>
          <p:cNvSpPr txBox="1"/>
          <p:nvPr/>
        </p:nvSpPr>
        <p:spPr>
          <a:xfrm>
            <a:off x="10015177" y="5159249"/>
            <a:ext cx="749301" cy="2032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900">
                <a:solidFill>
                  <a:srgbClr val="FFFFFF"/>
                </a:solidFill>
                <a:latin typeface="TTTGBMedium"/>
                <a:ea typeface="TTTGBMedium"/>
                <a:cs typeface="TTTGBMedium"/>
                <a:sym typeface="TTTGBMedium"/>
              </a:defRPr>
            </a:lvl1pPr>
          </a:lstStyle>
          <a:p>
            <a:pPr/>
            <a:r>
              <a:t>｜云原生平台</a:t>
            </a:r>
          </a:p>
        </p:txBody>
      </p:sp>
      <p:sp>
        <p:nvSpPr>
          <p:cNvPr id="238" name="文本框 35"/>
          <p:cNvSpPr txBox="1"/>
          <p:nvPr/>
        </p:nvSpPr>
        <p:spPr>
          <a:xfrm>
            <a:off x="9958027" y="4000174"/>
            <a:ext cx="892290" cy="2032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900">
                <a:solidFill>
                  <a:srgbClr val="FFFFFF"/>
                </a:solidFill>
                <a:latin typeface="TTTGBMedium"/>
                <a:ea typeface="TTTGBMedium"/>
                <a:cs typeface="TTTGBMedium"/>
                <a:sym typeface="TTTGBMedium"/>
              </a:defRPr>
            </a:lvl1pPr>
          </a:lstStyle>
          <a:p>
            <a:pPr/>
            <a:r>
              <a:t>｜RAG &amp; 知识库</a:t>
            </a:r>
          </a:p>
        </p:txBody>
      </p:sp>
      <p:sp>
        <p:nvSpPr>
          <p:cNvPr id="239" name="文本框 35"/>
          <p:cNvSpPr txBox="1"/>
          <p:nvPr/>
        </p:nvSpPr>
        <p:spPr>
          <a:xfrm>
            <a:off x="10003263" y="2800772"/>
            <a:ext cx="520701" cy="2032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900">
                <a:solidFill>
                  <a:srgbClr val="FFFFFF"/>
                </a:solidFill>
                <a:latin typeface="TTTGBMedium"/>
                <a:ea typeface="TTTGBMedium"/>
                <a:cs typeface="TTTGBMedium"/>
                <a:sym typeface="TTTGBMedium"/>
              </a:defRPr>
            </a:lvl1pPr>
          </a:lstStyle>
          <a:p>
            <a:pPr/>
            <a:r>
              <a:t>｜大模型</a:t>
            </a:r>
          </a:p>
        </p:txBody>
      </p:sp>
      <p:pic>
        <p:nvPicPr>
          <p:cNvPr id="240" name="已粘贴的影片.png" descr="已粘贴的影片.png"/>
          <p:cNvPicPr>
            <a:picLocks noChangeAspect="1"/>
          </p:cNvPicPr>
          <p:nvPr/>
        </p:nvPicPr>
        <p:blipFill>
          <a:blip r:embed="rId17">
            <a:extLst/>
          </a:blip>
          <a:stretch>
            <a:fillRect/>
          </a:stretch>
        </p:blipFill>
        <p:spPr>
          <a:xfrm>
            <a:off x="10920649" y="2987070"/>
            <a:ext cx="1055909" cy="425681"/>
          </a:xfrm>
          <a:prstGeom prst="rect">
            <a:avLst/>
          </a:prstGeom>
          <a:ln w="12700">
            <a:miter lim="400000"/>
          </a:ln>
        </p:spPr>
      </p:pic>
      <p:pic>
        <p:nvPicPr>
          <p:cNvPr id="241" name="已粘贴的影片.png" descr="已粘贴的影片.png"/>
          <p:cNvPicPr>
            <a:picLocks noChangeAspect="1"/>
          </p:cNvPicPr>
          <p:nvPr/>
        </p:nvPicPr>
        <p:blipFill>
          <a:blip r:embed="rId18">
            <a:extLst/>
          </a:blip>
          <a:stretch>
            <a:fillRect/>
          </a:stretch>
        </p:blipFill>
        <p:spPr>
          <a:xfrm>
            <a:off x="9870308" y="2979942"/>
            <a:ext cx="1085558" cy="439938"/>
          </a:xfrm>
          <a:prstGeom prst="rect">
            <a:avLst/>
          </a:prstGeom>
          <a:ln w="12700">
            <a:miter lim="400000"/>
          </a:ln>
        </p:spPr>
      </p:pic>
      <p:pic>
        <p:nvPicPr>
          <p:cNvPr id="242" name="已粘贴的影片.png" descr="已粘贴的影片.png"/>
          <p:cNvPicPr>
            <a:picLocks noChangeAspect="1"/>
          </p:cNvPicPr>
          <p:nvPr/>
        </p:nvPicPr>
        <p:blipFill>
          <a:blip r:embed="rId19">
            <a:extLst/>
          </a:blip>
          <a:stretch>
            <a:fillRect/>
          </a:stretch>
        </p:blipFill>
        <p:spPr>
          <a:xfrm>
            <a:off x="10981894" y="3350559"/>
            <a:ext cx="933420" cy="425681"/>
          </a:xfrm>
          <a:prstGeom prst="rect">
            <a:avLst/>
          </a:prstGeom>
          <a:ln w="12700">
            <a:miter lim="400000"/>
          </a:ln>
        </p:spPr>
      </p:pic>
      <p:pic>
        <p:nvPicPr>
          <p:cNvPr id="243" name="已粘贴的影片.png" descr="已粘贴的影片.png"/>
          <p:cNvPicPr>
            <a:picLocks noChangeAspect="1"/>
          </p:cNvPicPr>
          <p:nvPr/>
        </p:nvPicPr>
        <p:blipFill>
          <a:blip r:embed="rId20">
            <a:extLst/>
          </a:blip>
          <a:stretch>
            <a:fillRect/>
          </a:stretch>
        </p:blipFill>
        <p:spPr>
          <a:xfrm>
            <a:off x="10004965" y="6251764"/>
            <a:ext cx="1000187" cy="382272"/>
          </a:xfrm>
          <a:prstGeom prst="rect">
            <a:avLst/>
          </a:prstGeom>
          <a:ln w="12700">
            <a:miter lim="400000"/>
          </a:ln>
        </p:spPr>
      </p:pic>
      <p:sp>
        <p:nvSpPr>
          <p:cNvPr id="244" name="文本框 35"/>
          <p:cNvSpPr txBox="1"/>
          <p:nvPr/>
        </p:nvSpPr>
        <p:spPr>
          <a:xfrm>
            <a:off x="9991173" y="1966770"/>
            <a:ext cx="635001" cy="2032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defTabSz="412750">
              <a:lnSpc>
                <a:spcPct val="150000"/>
              </a:lnSpc>
              <a:defRPr sz="900">
                <a:solidFill>
                  <a:srgbClr val="FFFFFF"/>
                </a:solidFill>
                <a:latin typeface="TTTGBMedium"/>
                <a:ea typeface="TTTGBMedium"/>
                <a:cs typeface="TTTGBMedium"/>
                <a:sym typeface="TTTGBMedium"/>
              </a:defRPr>
            </a:lvl1pPr>
          </a:lstStyle>
          <a:p>
            <a:pPr/>
            <a:r>
              <a:t>｜医疗机构</a:t>
            </a:r>
          </a:p>
        </p:txBody>
      </p:sp>
      <p:sp>
        <p:nvSpPr>
          <p:cNvPr id="245" name="幻灯片编号"/>
          <p:cNvSpPr txBox="1"/>
          <p:nvPr>
            <p:ph type="sldNum" sz="quarter" idx="2"/>
          </p:nvPr>
        </p:nvSpPr>
        <p:spPr>
          <a:xfrm>
            <a:off x="8610599" y="6289040"/>
            <a:ext cx="127001" cy="13462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任意多边形: 形状 17"/>
          <p:cNvSpPr/>
          <p:nvPr/>
        </p:nvSpPr>
        <p:spPr>
          <a:xfrm>
            <a:off x="989330" y="4221798"/>
            <a:ext cx="9848490" cy="2006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799" y="0"/>
                  <a:pt x="20029" y="8416"/>
                  <a:pt x="21440" y="20007"/>
                </a:cubicBezTo>
                <a:lnTo>
                  <a:pt x="21600" y="21600"/>
                </a:lnTo>
                <a:lnTo>
                  <a:pt x="0" y="21600"/>
                </a:lnTo>
                <a:lnTo>
                  <a:pt x="160" y="20007"/>
                </a:lnTo>
                <a:cubicBezTo>
                  <a:pt x="1571" y="8416"/>
                  <a:pt x="5801" y="0"/>
                  <a:pt x="10800" y="0"/>
                </a:cubicBezTo>
                <a:close/>
              </a:path>
            </a:pathLst>
          </a:custGeom>
          <a:gradFill>
            <a:gsLst>
              <a:gs pos="0">
                <a:srgbClr val="1739D6">
                  <a:alpha val="15000"/>
                </a:srgbClr>
              </a:gs>
              <a:gs pos="100000">
                <a:srgbClr val="1739D6">
                  <a:alpha val="0"/>
                </a:srgbClr>
              </a:gs>
            </a:gsLst>
            <a:lin ang="5400000"/>
          </a:gradFill>
          <a:ln w="12700">
            <a:solidFill>
              <a:srgbClr val="1739D6">
                <a:alpha val="50000"/>
              </a:srgbClr>
            </a:solidFill>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48" name="任意多边形: 形状 4"/>
          <p:cNvSpPr/>
          <p:nvPr/>
        </p:nvSpPr>
        <p:spPr>
          <a:xfrm>
            <a:off x="5534661" y="5526723"/>
            <a:ext cx="808349" cy="409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409"/>
                </a:moveTo>
                <a:lnTo>
                  <a:pt x="2411" y="21600"/>
                </a:lnTo>
                <a:lnTo>
                  <a:pt x="0" y="0"/>
                </a:lnTo>
                <a:close/>
              </a:path>
            </a:pathLst>
          </a:custGeom>
          <a:gradFill>
            <a:gsLst>
              <a:gs pos="1000">
                <a:srgbClr val="3F5DEA"/>
              </a:gs>
              <a:gs pos="78000">
                <a:srgbClr val="1534C3"/>
              </a:gs>
            </a:gsLst>
            <a:lin ang="16200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49" name="任意多边形: 形状 5"/>
          <p:cNvSpPr/>
          <p:nvPr/>
        </p:nvSpPr>
        <p:spPr>
          <a:xfrm>
            <a:off x="5095240" y="5254307"/>
            <a:ext cx="529701" cy="681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921" y="8630"/>
                </a:lnTo>
                <a:lnTo>
                  <a:pt x="21600" y="21600"/>
                </a:lnTo>
                <a:close/>
              </a:path>
            </a:pathLst>
          </a:custGeom>
          <a:gradFill>
            <a:gsLst>
              <a:gs pos="19000">
                <a:srgbClr val="6B83EF"/>
              </a:gs>
              <a:gs pos="92000">
                <a:srgbClr val="1739D6"/>
              </a:gs>
            </a:gsLst>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50" name="任意多边形: 形状 6"/>
          <p:cNvSpPr/>
          <p:nvPr/>
        </p:nvSpPr>
        <p:spPr>
          <a:xfrm>
            <a:off x="5095240" y="4623118"/>
            <a:ext cx="439471" cy="903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090"/>
                </a:moveTo>
                <a:lnTo>
                  <a:pt x="16957" y="0"/>
                </a:lnTo>
                <a:lnTo>
                  <a:pt x="21600" y="21600"/>
                </a:lnTo>
                <a:close/>
              </a:path>
            </a:pathLst>
          </a:custGeom>
          <a:gradFill>
            <a:gsLst>
              <a:gs pos="0">
                <a:srgbClr val="8497F2"/>
              </a:gs>
              <a:gs pos="100000">
                <a:srgbClr val="2B4DE8"/>
              </a:gs>
            </a:gsLst>
            <a:lin ang="599999"/>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51" name="任意多边形: 形状 7"/>
          <p:cNvSpPr/>
          <p:nvPr/>
        </p:nvSpPr>
        <p:spPr>
          <a:xfrm>
            <a:off x="5534661" y="4955857"/>
            <a:ext cx="808349" cy="8624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36" y="0"/>
                </a:moveTo>
                <a:lnTo>
                  <a:pt x="21600" y="21600"/>
                </a:lnTo>
                <a:lnTo>
                  <a:pt x="0" y="14289"/>
                </a:lnTo>
                <a:close/>
              </a:path>
            </a:pathLst>
          </a:custGeom>
          <a:gradFill>
            <a:gsLst>
              <a:gs pos="36000">
                <a:srgbClr val="112BA1"/>
              </a:gs>
              <a:gs pos="100000">
                <a:srgbClr val="526EEC"/>
              </a:gs>
            </a:gsLst>
            <a:lin ang="1800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52" name="任意多边形: 形状 9"/>
          <p:cNvSpPr/>
          <p:nvPr/>
        </p:nvSpPr>
        <p:spPr>
          <a:xfrm>
            <a:off x="6223636" y="4415473"/>
            <a:ext cx="513777" cy="7027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03" y="16608"/>
                </a:moveTo>
                <a:lnTo>
                  <a:pt x="0" y="0"/>
                </a:lnTo>
                <a:lnTo>
                  <a:pt x="21600" y="21600"/>
                </a:lnTo>
                <a:close/>
              </a:path>
            </a:pathLst>
          </a:custGeom>
          <a:gradFill>
            <a:gsLst>
              <a:gs pos="1000">
                <a:srgbClr val="6B83EF"/>
              </a:gs>
              <a:gs pos="92000">
                <a:srgbClr val="1739D6"/>
              </a:gs>
            </a:gsLst>
            <a:lin ang="9600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53" name="任意多边形: 形状 10"/>
          <p:cNvSpPr/>
          <p:nvPr/>
        </p:nvSpPr>
        <p:spPr>
          <a:xfrm>
            <a:off x="6306820" y="4955857"/>
            <a:ext cx="430448" cy="8624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4067"/>
                </a:lnTo>
                <a:lnTo>
                  <a:pt x="1811" y="21600"/>
                </a:lnTo>
                <a:close/>
              </a:path>
            </a:pathLst>
          </a:custGeom>
          <a:gradFill>
            <a:gsLst>
              <a:gs pos="28000">
                <a:srgbClr val="112BA1"/>
              </a:gs>
              <a:gs pos="100000">
                <a:srgbClr val="526EEC"/>
              </a:gs>
            </a:gsLst>
            <a:lin ang="21594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54" name="任意多边形: 形状 11"/>
          <p:cNvSpPr/>
          <p:nvPr/>
        </p:nvSpPr>
        <p:spPr>
          <a:xfrm>
            <a:off x="5440045" y="4415473"/>
            <a:ext cx="866732" cy="5403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296"/>
                </a:moveTo>
                <a:lnTo>
                  <a:pt x="19523" y="0"/>
                </a:lnTo>
                <a:lnTo>
                  <a:pt x="21600" y="21600"/>
                </a:lnTo>
                <a:close/>
              </a:path>
            </a:pathLst>
          </a:custGeom>
          <a:gradFill>
            <a:gsLst>
              <a:gs pos="0">
                <a:srgbClr val="778DF0"/>
              </a:gs>
              <a:gs pos="100000">
                <a:srgbClr val="1739D6"/>
              </a:gs>
            </a:gsLst>
            <a:lin ang="7199999"/>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55" name="任意多边形: 形状 12"/>
          <p:cNvSpPr/>
          <p:nvPr/>
        </p:nvSpPr>
        <p:spPr>
          <a:xfrm>
            <a:off x="5440045" y="4623118"/>
            <a:ext cx="866732" cy="903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957"/>
                </a:lnTo>
                <a:lnTo>
                  <a:pt x="2354" y="21600"/>
                </a:lnTo>
                <a:close/>
              </a:path>
            </a:pathLst>
          </a:custGeom>
          <a:gradFill>
            <a:gsLst>
              <a:gs pos="0">
                <a:srgbClr val="A6B4F5"/>
              </a:gs>
              <a:gs pos="100000">
                <a:srgbClr val="415FEB"/>
              </a:gs>
            </a:gsLst>
            <a:lin ang="2700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56" name="椭圆 13"/>
          <p:cNvSpPr/>
          <p:nvPr/>
        </p:nvSpPr>
        <p:spPr>
          <a:xfrm rot="20464926">
            <a:off x="4540251" y="4929187"/>
            <a:ext cx="2828017" cy="590806"/>
          </a:xfrm>
          <a:prstGeom prst="ellipse">
            <a:avLst/>
          </a:prstGeom>
          <a:ln w="3175">
            <a:solidFill>
              <a:srgbClr val="1739D6">
                <a:alpha val="50000"/>
              </a:srgbClr>
            </a:solidFill>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57" name="椭圆 14"/>
          <p:cNvSpPr/>
          <p:nvPr/>
        </p:nvSpPr>
        <p:spPr>
          <a:xfrm rot="997938">
            <a:off x="4650740" y="4929187"/>
            <a:ext cx="2606543" cy="590806"/>
          </a:xfrm>
          <a:prstGeom prst="ellipse">
            <a:avLst/>
          </a:prstGeom>
          <a:ln w="3175">
            <a:solidFill>
              <a:srgbClr val="1739D6">
                <a:alpha val="50000"/>
              </a:srgbClr>
            </a:solidFill>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58" name="椭圆 15"/>
          <p:cNvSpPr/>
          <p:nvPr/>
        </p:nvSpPr>
        <p:spPr>
          <a:xfrm rot="19668909">
            <a:off x="4459606" y="4929187"/>
            <a:ext cx="2828017" cy="590806"/>
          </a:xfrm>
          <a:prstGeom prst="ellipse">
            <a:avLst/>
          </a:prstGeom>
          <a:ln w="3175">
            <a:solidFill>
              <a:srgbClr val="415EE3">
                <a:alpha val="50000"/>
              </a:srgbClr>
            </a:solidFill>
            <a:prstDash val="dash"/>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59" name="椭圆 18"/>
          <p:cNvSpPr/>
          <p:nvPr/>
        </p:nvSpPr>
        <p:spPr>
          <a:xfrm>
            <a:off x="6782435" y="5114607"/>
            <a:ext cx="110259" cy="110259"/>
          </a:xfrm>
          <a:prstGeom prst="ellipse">
            <a:avLst/>
          </a:prstGeom>
          <a:gradFill>
            <a:gsLst>
              <a:gs pos="1000">
                <a:srgbClr val="112BA1"/>
              </a:gs>
              <a:gs pos="100000">
                <a:srgbClr val="1739D6"/>
              </a:gs>
            </a:gsLst>
            <a:lin ang="16200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60" name="椭圆 19"/>
          <p:cNvSpPr/>
          <p:nvPr/>
        </p:nvSpPr>
        <p:spPr>
          <a:xfrm>
            <a:off x="6154420" y="5528628"/>
            <a:ext cx="110259" cy="110259"/>
          </a:xfrm>
          <a:prstGeom prst="ellipse">
            <a:avLst/>
          </a:prstGeom>
          <a:gradFill>
            <a:gsLst>
              <a:gs pos="1000">
                <a:srgbClr val="CED6FA"/>
              </a:gs>
              <a:gs pos="100000">
                <a:srgbClr val="1739D6"/>
              </a:gs>
            </a:gsLst>
            <a:lin ang="2700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61" name="任意多边形: 形状 21"/>
          <p:cNvSpPr/>
          <p:nvPr/>
        </p:nvSpPr>
        <p:spPr>
          <a:xfrm>
            <a:off x="852169" y="4005262"/>
            <a:ext cx="10122779" cy="2006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799" y="0"/>
                  <a:pt x="20029" y="8416"/>
                  <a:pt x="21440" y="20007"/>
                </a:cubicBezTo>
                <a:lnTo>
                  <a:pt x="21600" y="21600"/>
                </a:lnTo>
                <a:lnTo>
                  <a:pt x="0" y="21600"/>
                </a:lnTo>
                <a:lnTo>
                  <a:pt x="160" y="20007"/>
                </a:lnTo>
                <a:cubicBezTo>
                  <a:pt x="1571" y="8416"/>
                  <a:pt x="5801" y="0"/>
                  <a:pt x="10800" y="0"/>
                </a:cubicBezTo>
                <a:close/>
              </a:path>
            </a:pathLst>
          </a:custGeom>
          <a:ln w="3175">
            <a:solidFill>
              <a:srgbClr val="5A73E5">
                <a:alpha val="50000"/>
              </a:srgbClr>
            </a:solidFill>
            <a:prstDash val="dash"/>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62" name="椭圆 25"/>
          <p:cNvSpPr/>
          <p:nvPr/>
        </p:nvSpPr>
        <p:spPr>
          <a:xfrm>
            <a:off x="1645921" y="4995863"/>
            <a:ext cx="146387" cy="146387"/>
          </a:xfrm>
          <a:prstGeom prst="ellipse">
            <a:avLst/>
          </a:prstGeom>
          <a:solidFill>
            <a:srgbClr val="FFFFFF"/>
          </a:solidFill>
          <a:ln w="3175">
            <a:solidFill>
              <a:srgbClr val="1739D6"/>
            </a:solidFill>
          </a:ln>
          <a:effectLst>
            <a:outerShdw sx="100000" sy="100000" kx="0" ky="0" algn="b" rotWithShape="0" blurRad="25400" dist="0" dir="0">
              <a:srgbClr val="112BA1">
                <a:alpha val="40000"/>
              </a:srgbClr>
            </a:outerShdw>
          </a:effectLst>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63" name="椭圆 26"/>
          <p:cNvSpPr/>
          <p:nvPr/>
        </p:nvSpPr>
        <p:spPr>
          <a:xfrm>
            <a:off x="1673861" y="5023803"/>
            <a:ext cx="90447" cy="90447"/>
          </a:xfrm>
          <a:prstGeom prst="ellipse">
            <a:avLst/>
          </a:prstGeom>
          <a:gradFill>
            <a:gsLst>
              <a:gs pos="1000">
                <a:srgbClr val="112BA1"/>
              </a:gs>
              <a:gs pos="100000">
                <a:srgbClr val="1739D6"/>
              </a:gs>
            </a:gsLst>
            <a:lin ang="16200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64" name="矩形 2"/>
          <p:cNvSpPr txBox="1"/>
          <p:nvPr/>
        </p:nvSpPr>
        <p:spPr>
          <a:xfrm>
            <a:off x="-1759973" y="6598669"/>
            <a:ext cx="175387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412750">
              <a:defRPr sz="400">
                <a:solidFill>
                  <a:srgbClr val="FFFFFF"/>
                </a:solidFill>
                <a:latin typeface="阿里巴巴普惠体 2.0 55 Regular"/>
                <a:ea typeface="阿里巴巴普惠体 2.0 55 Regular"/>
                <a:cs typeface="阿里巴巴普惠体 2.0 55 Regular"/>
                <a:sym typeface="阿里巴巴普惠体 2.0 55 Regular"/>
              </a:defRPr>
            </a:lvl1pPr>
          </a:lstStyle>
          <a:p>
            <a:pPr/>
            <a:r>
              <a:t>以非盈利为目的</a:t>
            </a:r>
          </a:p>
        </p:txBody>
      </p:sp>
      <p:sp>
        <p:nvSpPr>
          <p:cNvPr id="265" name="直接连接符 36"/>
          <p:cNvSpPr/>
          <p:nvPr/>
        </p:nvSpPr>
        <p:spPr>
          <a:xfrm flipV="1">
            <a:off x="1720215" y="4346892"/>
            <a:ext cx="2" cy="649255"/>
          </a:xfrm>
          <a:prstGeom prst="line">
            <a:avLst/>
          </a:prstGeom>
          <a:ln w="12700">
            <a:solidFill>
              <a:srgbClr val="1739D6">
                <a:alpha val="50000"/>
              </a:srgbClr>
            </a:solidFill>
          </a:ln>
        </p:spPr>
        <p:txBody>
          <a:bodyPr lIns="22859" tIns="22859" rIns="22859" bIns="22859"/>
          <a:lstStyle/>
          <a:p>
            <a:pPr algn="ctr" defTabSz="412750">
              <a:defRPr sz="2400">
                <a:latin typeface="Helvetica Neue"/>
                <a:ea typeface="Helvetica Neue"/>
                <a:cs typeface="Helvetica Neue"/>
                <a:sym typeface="Helvetica Neue"/>
              </a:defRPr>
            </a:pPr>
          </a:p>
        </p:txBody>
      </p:sp>
      <p:sp>
        <p:nvSpPr>
          <p:cNvPr id="266" name="椭圆 68"/>
          <p:cNvSpPr/>
          <p:nvPr/>
        </p:nvSpPr>
        <p:spPr>
          <a:xfrm>
            <a:off x="10035540" y="4995863"/>
            <a:ext cx="146387" cy="146387"/>
          </a:xfrm>
          <a:prstGeom prst="ellipse">
            <a:avLst/>
          </a:prstGeom>
          <a:solidFill>
            <a:srgbClr val="FFFFFF"/>
          </a:solidFill>
          <a:ln w="3175">
            <a:solidFill>
              <a:srgbClr val="1739D6"/>
            </a:solidFill>
          </a:ln>
          <a:effectLst>
            <a:outerShdw sx="100000" sy="100000" kx="0" ky="0" algn="b" rotWithShape="0" blurRad="25400" dist="0" dir="0">
              <a:srgbClr val="112BA1">
                <a:alpha val="40000"/>
              </a:srgbClr>
            </a:outerShdw>
          </a:effectLst>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67" name="椭圆 69"/>
          <p:cNvSpPr/>
          <p:nvPr/>
        </p:nvSpPr>
        <p:spPr>
          <a:xfrm>
            <a:off x="10063481" y="5023803"/>
            <a:ext cx="90447" cy="90447"/>
          </a:xfrm>
          <a:prstGeom prst="ellipse">
            <a:avLst/>
          </a:prstGeom>
          <a:gradFill>
            <a:gsLst>
              <a:gs pos="1000">
                <a:srgbClr val="112BA1"/>
              </a:gs>
              <a:gs pos="100000">
                <a:srgbClr val="1739D6"/>
              </a:gs>
            </a:gsLst>
            <a:lin ang="16200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68" name="直接连接符 60"/>
          <p:cNvSpPr/>
          <p:nvPr/>
        </p:nvSpPr>
        <p:spPr>
          <a:xfrm flipV="1">
            <a:off x="10109835" y="4346892"/>
            <a:ext cx="2" cy="649255"/>
          </a:xfrm>
          <a:prstGeom prst="line">
            <a:avLst/>
          </a:prstGeom>
          <a:ln w="12700">
            <a:solidFill>
              <a:srgbClr val="1739D6">
                <a:alpha val="50000"/>
              </a:srgbClr>
            </a:solidFill>
          </a:ln>
        </p:spPr>
        <p:txBody>
          <a:bodyPr lIns="22859" tIns="22859" rIns="22859" bIns="22859"/>
          <a:lstStyle/>
          <a:p>
            <a:pPr algn="ctr" defTabSz="412750">
              <a:defRPr sz="2400">
                <a:latin typeface="Helvetica Neue"/>
                <a:ea typeface="Helvetica Neue"/>
                <a:cs typeface="Helvetica Neue"/>
                <a:sym typeface="Helvetica Neue"/>
              </a:defRPr>
            </a:pPr>
          </a:p>
        </p:txBody>
      </p:sp>
      <p:sp>
        <p:nvSpPr>
          <p:cNvPr id="269" name="椭圆 85"/>
          <p:cNvSpPr/>
          <p:nvPr/>
        </p:nvSpPr>
        <p:spPr>
          <a:xfrm>
            <a:off x="3743326" y="4167188"/>
            <a:ext cx="146387" cy="146387"/>
          </a:xfrm>
          <a:prstGeom prst="ellipse">
            <a:avLst/>
          </a:prstGeom>
          <a:solidFill>
            <a:srgbClr val="FFFFFF"/>
          </a:solidFill>
          <a:ln w="3175">
            <a:solidFill>
              <a:srgbClr val="1739D6"/>
            </a:solidFill>
          </a:ln>
          <a:effectLst>
            <a:outerShdw sx="100000" sy="100000" kx="0" ky="0" algn="b" rotWithShape="0" blurRad="25400" dist="0" dir="0">
              <a:srgbClr val="112BA1">
                <a:alpha val="40000"/>
              </a:srgbClr>
            </a:outerShdw>
          </a:effectLst>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70" name="椭圆 86"/>
          <p:cNvSpPr/>
          <p:nvPr/>
        </p:nvSpPr>
        <p:spPr>
          <a:xfrm>
            <a:off x="3771265" y="4195128"/>
            <a:ext cx="90447" cy="90447"/>
          </a:xfrm>
          <a:prstGeom prst="ellipse">
            <a:avLst/>
          </a:prstGeom>
          <a:gradFill>
            <a:gsLst>
              <a:gs pos="1000">
                <a:srgbClr val="112BA1"/>
              </a:gs>
              <a:gs pos="100000">
                <a:srgbClr val="1739D6"/>
              </a:gs>
            </a:gsLst>
            <a:lin ang="16200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71" name="矩形 20"/>
          <p:cNvSpPr txBox="1"/>
          <p:nvPr/>
        </p:nvSpPr>
        <p:spPr>
          <a:xfrm>
            <a:off x="2844658" y="2735079"/>
            <a:ext cx="1814666" cy="17856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228600" indent="-228600" defTabSz="412750">
              <a:buSzPct val="100000"/>
              <a:buFont typeface="Arial"/>
              <a:buChar char="•"/>
              <a:defRPr sz="1400">
                <a:solidFill>
                  <a:srgbClr val="FFFFFF"/>
                </a:solidFill>
                <a:latin typeface="阿里巴巴普惠体 2.0 55 Regular"/>
                <a:ea typeface="阿里巴巴普惠体 2.0 55 Regular"/>
                <a:cs typeface="阿里巴巴普惠体 2.0 55 Regular"/>
                <a:sym typeface="阿里巴巴普惠体 2.0 55 Regular"/>
              </a:defRPr>
            </a:pPr>
            <a:r>
              <a:t>公益属性和开源平台属性</a:t>
            </a:r>
            <a:endParaRPr>
              <a:latin typeface="Alibaba Sans 102 Ver2"/>
              <a:ea typeface="Alibaba Sans 102 Ver2"/>
              <a:cs typeface="Alibaba Sans 102 Ver2"/>
              <a:sym typeface="Alibaba Sans 102 Ver2"/>
            </a:endParaRPr>
          </a:p>
          <a:p>
            <a:pPr marL="228600" indent="-228600" defTabSz="412750">
              <a:buSzPct val="100000"/>
              <a:buFont typeface="Arial"/>
              <a:buChar char="•"/>
              <a:defRPr sz="1400">
                <a:solidFill>
                  <a:srgbClr val="FFFFFF"/>
                </a:solidFill>
                <a:latin typeface="Alibaba Sans 102 Ver2"/>
                <a:ea typeface="Alibaba Sans 102 Ver2"/>
                <a:cs typeface="Alibaba Sans 102 Ver2"/>
                <a:sym typeface="Alibaba Sans 102 Ver2"/>
              </a:defRPr>
            </a:pPr>
          </a:p>
          <a:p>
            <a:pPr marL="228600" indent="-228600" defTabSz="412750">
              <a:buSzPct val="100000"/>
              <a:buFont typeface="Arial"/>
              <a:buChar char="•"/>
              <a:defRPr sz="1400">
                <a:solidFill>
                  <a:srgbClr val="FFFFFF"/>
                </a:solidFill>
                <a:latin typeface="阿里巴巴普惠体 2.0 55 Regular"/>
                <a:ea typeface="阿里巴巴普惠体 2.0 55 Regular"/>
                <a:cs typeface="阿里巴巴普惠体 2.0 55 Regular"/>
                <a:sym typeface="阿里巴巴普惠体 2.0 55 Regular"/>
              </a:defRPr>
            </a:pPr>
            <a:r>
              <a:t>无偏见的公平链接患者所需的知识体系，实现公益性质的开放共享</a:t>
            </a:r>
          </a:p>
        </p:txBody>
      </p:sp>
      <p:sp>
        <p:nvSpPr>
          <p:cNvPr id="272" name="直接连接符 82"/>
          <p:cNvSpPr/>
          <p:nvPr/>
        </p:nvSpPr>
        <p:spPr>
          <a:xfrm flipV="1">
            <a:off x="3817619" y="3517582"/>
            <a:ext cx="2" cy="649256"/>
          </a:xfrm>
          <a:prstGeom prst="line">
            <a:avLst/>
          </a:prstGeom>
          <a:ln w="12700">
            <a:solidFill>
              <a:srgbClr val="1739D6">
                <a:alpha val="50000"/>
              </a:srgbClr>
            </a:solidFill>
          </a:ln>
        </p:spPr>
        <p:txBody>
          <a:bodyPr lIns="22859" tIns="22859" rIns="22859" bIns="22859"/>
          <a:lstStyle/>
          <a:p>
            <a:pPr algn="ctr" defTabSz="412750">
              <a:defRPr sz="2400">
                <a:latin typeface="Helvetica Neue"/>
                <a:ea typeface="Helvetica Neue"/>
                <a:cs typeface="Helvetica Neue"/>
                <a:sym typeface="Helvetica Neue"/>
              </a:defRPr>
            </a:pPr>
          </a:p>
        </p:txBody>
      </p:sp>
      <p:sp>
        <p:nvSpPr>
          <p:cNvPr id="273" name="椭圆 93"/>
          <p:cNvSpPr/>
          <p:nvPr/>
        </p:nvSpPr>
        <p:spPr>
          <a:xfrm>
            <a:off x="7938135" y="4167188"/>
            <a:ext cx="146387" cy="146387"/>
          </a:xfrm>
          <a:prstGeom prst="ellipse">
            <a:avLst/>
          </a:prstGeom>
          <a:solidFill>
            <a:srgbClr val="FFFFFF"/>
          </a:solidFill>
          <a:ln w="3175">
            <a:solidFill>
              <a:srgbClr val="1739D6"/>
            </a:solidFill>
          </a:ln>
          <a:effectLst>
            <a:outerShdw sx="100000" sy="100000" kx="0" ky="0" algn="b" rotWithShape="0" blurRad="25400" dist="0" dir="0">
              <a:srgbClr val="112BA1">
                <a:alpha val="40000"/>
              </a:srgbClr>
            </a:outerShdw>
          </a:effectLst>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74" name="椭圆 94"/>
          <p:cNvSpPr/>
          <p:nvPr/>
        </p:nvSpPr>
        <p:spPr>
          <a:xfrm>
            <a:off x="7966075" y="4195128"/>
            <a:ext cx="90447" cy="90447"/>
          </a:xfrm>
          <a:prstGeom prst="ellipse">
            <a:avLst/>
          </a:prstGeom>
          <a:gradFill>
            <a:gsLst>
              <a:gs pos="1000">
                <a:srgbClr val="112BA1"/>
              </a:gs>
              <a:gs pos="100000">
                <a:srgbClr val="1739D6"/>
              </a:gs>
            </a:gsLst>
            <a:lin ang="16200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75" name="直接连接符 90"/>
          <p:cNvSpPr/>
          <p:nvPr/>
        </p:nvSpPr>
        <p:spPr>
          <a:xfrm flipV="1">
            <a:off x="8012430" y="3517582"/>
            <a:ext cx="2" cy="649256"/>
          </a:xfrm>
          <a:prstGeom prst="line">
            <a:avLst/>
          </a:prstGeom>
          <a:ln w="12700">
            <a:solidFill>
              <a:srgbClr val="1739D6">
                <a:alpha val="50000"/>
              </a:srgbClr>
            </a:solidFill>
          </a:ln>
        </p:spPr>
        <p:txBody>
          <a:bodyPr lIns="22859" tIns="22859" rIns="22859" bIns="22859"/>
          <a:lstStyle/>
          <a:p>
            <a:pPr algn="ctr" defTabSz="412750">
              <a:defRPr sz="2400">
                <a:latin typeface="Helvetica Neue"/>
                <a:ea typeface="Helvetica Neue"/>
                <a:cs typeface="Helvetica Neue"/>
                <a:sym typeface="Helvetica Neue"/>
              </a:defRPr>
            </a:pPr>
          </a:p>
        </p:txBody>
      </p:sp>
      <p:sp>
        <p:nvSpPr>
          <p:cNvPr id="276" name="椭圆 102"/>
          <p:cNvSpPr/>
          <p:nvPr/>
        </p:nvSpPr>
        <p:spPr>
          <a:xfrm>
            <a:off x="5840731" y="3915728"/>
            <a:ext cx="146387" cy="146387"/>
          </a:xfrm>
          <a:prstGeom prst="ellipse">
            <a:avLst/>
          </a:prstGeom>
          <a:solidFill>
            <a:srgbClr val="FFFFFF"/>
          </a:solidFill>
          <a:ln w="3175">
            <a:solidFill>
              <a:srgbClr val="1739D6"/>
            </a:solidFill>
          </a:ln>
          <a:effectLst>
            <a:outerShdw sx="100000" sy="100000" kx="0" ky="0" algn="b" rotWithShape="0" blurRad="25400" dist="0" dir="0">
              <a:srgbClr val="112BA1">
                <a:alpha val="40000"/>
              </a:srgbClr>
            </a:outerShdw>
          </a:effectLst>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77" name="椭圆 103"/>
          <p:cNvSpPr/>
          <p:nvPr/>
        </p:nvSpPr>
        <p:spPr>
          <a:xfrm>
            <a:off x="5868670" y="3943668"/>
            <a:ext cx="90447" cy="90447"/>
          </a:xfrm>
          <a:prstGeom prst="ellipse">
            <a:avLst/>
          </a:prstGeom>
          <a:gradFill>
            <a:gsLst>
              <a:gs pos="1000">
                <a:srgbClr val="112BA1"/>
              </a:gs>
              <a:gs pos="100000">
                <a:srgbClr val="1739D6"/>
              </a:gs>
            </a:gsLst>
            <a:lin ang="16200000"/>
          </a:gradFill>
          <a:ln w="12700">
            <a:miter lim="400000"/>
          </a:ln>
        </p:spPr>
        <p:txBody>
          <a:bodyPr lIns="25400" tIns="25400" rIns="25400" bIns="25400" anchor="ctr"/>
          <a:lstStyle/>
          <a:p>
            <a:pPr algn="ctr" defTabSz="412750">
              <a:defRPr sz="5000">
                <a:solidFill>
                  <a:srgbClr val="FFFFFF"/>
                </a:solidFill>
                <a:latin typeface="Alibaba PuHuiTi Medium"/>
                <a:ea typeface="Alibaba PuHuiTi Medium"/>
                <a:cs typeface="Alibaba PuHuiTi Medium"/>
                <a:sym typeface="Alibaba PuHuiTi Medium"/>
              </a:defRPr>
            </a:pPr>
          </a:p>
        </p:txBody>
      </p:sp>
      <p:sp>
        <p:nvSpPr>
          <p:cNvPr id="278" name="矩形 27"/>
          <p:cNvSpPr txBox="1"/>
          <p:nvPr/>
        </p:nvSpPr>
        <p:spPr>
          <a:xfrm>
            <a:off x="5182127" y="2098495"/>
            <a:ext cx="1705523" cy="17856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228600" indent="-228600" defTabSz="412750">
              <a:buSzPct val="100000"/>
              <a:buFont typeface="Arial"/>
              <a:buChar char="•"/>
              <a:defRPr sz="1400">
                <a:solidFill>
                  <a:srgbClr val="FFFFFF"/>
                </a:solidFill>
                <a:latin typeface="阿里巴巴普惠体 2.0 55 Regular"/>
                <a:ea typeface="阿里巴巴普惠体 2.0 55 Regular"/>
                <a:cs typeface="阿里巴巴普惠体 2.0 55 Regular"/>
                <a:sym typeface="阿里巴巴普惠体 2.0 55 Regular"/>
              </a:defRPr>
            </a:pPr>
            <a:r>
              <a:t>社区由患者发起，患者参与管理和运营，患者视角开发和运营。</a:t>
            </a:r>
            <a:endParaRPr>
              <a:latin typeface="Alibaba Sans 102 Ver2"/>
              <a:ea typeface="Alibaba Sans 102 Ver2"/>
              <a:cs typeface="Alibaba Sans 102 Ver2"/>
              <a:sym typeface="Alibaba Sans 102 Ver2"/>
            </a:endParaRPr>
          </a:p>
          <a:p>
            <a:pPr marL="228600" indent="-228600" defTabSz="412750">
              <a:buSzPct val="100000"/>
              <a:buFont typeface="Arial"/>
              <a:buChar char="•"/>
              <a:defRPr sz="1400">
                <a:solidFill>
                  <a:srgbClr val="FFFFFF"/>
                </a:solidFill>
                <a:latin typeface="Alibaba Sans 102 Ver2"/>
                <a:ea typeface="Alibaba Sans 102 Ver2"/>
                <a:cs typeface="Alibaba Sans 102 Ver2"/>
                <a:sym typeface="Alibaba Sans 102 Ver2"/>
              </a:defRPr>
            </a:pPr>
          </a:p>
          <a:p>
            <a:pPr marL="228600" indent="-228600" defTabSz="412750">
              <a:buSzPct val="100000"/>
              <a:buFont typeface="Arial"/>
              <a:buChar char="•"/>
              <a:defRPr sz="1400">
                <a:solidFill>
                  <a:srgbClr val="FFFFFF"/>
                </a:solidFill>
                <a:latin typeface="阿里巴巴普惠体 2.0 55 Regular"/>
                <a:ea typeface="阿里巴巴普惠体 2.0 55 Regular"/>
                <a:cs typeface="阿里巴巴普惠体 2.0 55 Regular"/>
                <a:sym typeface="阿里巴巴普惠体 2.0 55 Regular"/>
              </a:defRPr>
            </a:pPr>
            <a:r>
              <a:t>追求公平性的可行和持续目标</a:t>
            </a:r>
          </a:p>
        </p:txBody>
      </p:sp>
      <p:sp>
        <p:nvSpPr>
          <p:cNvPr id="279" name="矩形 28"/>
          <p:cNvSpPr txBox="1"/>
          <p:nvPr/>
        </p:nvSpPr>
        <p:spPr>
          <a:xfrm>
            <a:off x="5304351" y="1116040"/>
            <a:ext cx="1583299" cy="8839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algn="ctr" defTabSz="412750">
              <a:defRPr b="1" sz="2400">
                <a:solidFill>
                  <a:srgbClr val="7F51D2"/>
                </a:solidFill>
                <a:latin typeface="阿里巴巴普惠体 2.0 55 Regular"/>
                <a:ea typeface="阿里巴巴普惠体 2.0 55 Regular"/>
                <a:cs typeface="阿里巴巴普惠体 2.0 55 Regular"/>
                <a:sym typeface="阿里巴巴普惠体 2.0 55 Regular"/>
              </a:defRPr>
            </a:pPr>
            <a:r>
              <a:t>患者视角</a:t>
            </a:r>
            <a:endParaRPr>
              <a:latin typeface="Alibaba Sans 102 Ver2"/>
              <a:ea typeface="Alibaba Sans 102 Ver2"/>
              <a:cs typeface="Alibaba Sans 102 Ver2"/>
              <a:sym typeface="Alibaba Sans 102 Ver2"/>
            </a:endParaRPr>
          </a:p>
          <a:p>
            <a:pPr algn="ctr" defTabSz="412750">
              <a:defRPr b="1" sz="2400">
                <a:solidFill>
                  <a:srgbClr val="7F51D2"/>
                </a:solidFill>
                <a:latin typeface="阿里巴巴普惠体 2.0 55 Regular"/>
                <a:ea typeface="阿里巴巴普惠体 2.0 55 Regular"/>
                <a:cs typeface="阿里巴巴普惠体 2.0 55 Regular"/>
                <a:sym typeface="阿里巴巴普惠体 2.0 55 Regular"/>
              </a:defRPr>
            </a:pPr>
            <a:r>
              <a:t>医疗公平</a:t>
            </a:r>
          </a:p>
        </p:txBody>
      </p:sp>
      <p:sp>
        <p:nvSpPr>
          <p:cNvPr id="280" name="直接连接符 99"/>
          <p:cNvSpPr/>
          <p:nvPr/>
        </p:nvSpPr>
        <p:spPr>
          <a:xfrm flipV="1">
            <a:off x="5915024" y="3266757"/>
            <a:ext cx="2" cy="649256"/>
          </a:xfrm>
          <a:prstGeom prst="line">
            <a:avLst/>
          </a:prstGeom>
          <a:ln w="12700">
            <a:solidFill>
              <a:srgbClr val="1739D6">
                <a:alpha val="50000"/>
              </a:srgbClr>
            </a:solidFill>
          </a:ln>
        </p:spPr>
        <p:txBody>
          <a:bodyPr lIns="22859" tIns="22859" rIns="22859" bIns="22859"/>
          <a:lstStyle/>
          <a:p>
            <a:pPr algn="ctr" defTabSz="412750">
              <a:defRPr sz="2400">
                <a:latin typeface="Helvetica Neue"/>
                <a:ea typeface="Helvetica Neue"/>
                <a:cs typeface="Helvetica Neue"/>
                <a:sym typeface="Helvetica Neue"/>
              </a:defRPr>
            </a:pPr>
          </a:p>
        </p:txBody>
      </p:sp>
      <p:grpSp>
        <p:nvGrpSpPr>
          <p:cNvPr id="284" name="组合 29"/>
          <p:cNvGrpSpPr/>
          <p:nvPr/>
        </p:nvGrpSpPr>
        <p:grpSpPr>
          <a:xfrm>
            <a:off x="473075" y="356870"/>
            <a:ext cx="11008997" cy="570230"/>
            <a:chOff x="0" y="0"/>
            <a:chExt cx="11008995" cy="570229"/>
          </a:xfrm>
        </p:grpSpPr>
        <p:sp>
          <p:nvSpPr>
            <p:cNvPr id="281" name="标题 1"/>
            <p:cNvSpPr/>
            <p:nvPr/>
          </p:nvSpPr>
          <p:spPr>
            <a:xfrm>
              <a:off x="0" y="-1"/>
              <a:ext cx="539751" cy="539753"/>
            </a:xfrm>
            <a:prstGeom prst="ellipse">
              <a:avLst/>
            </a:prstGeom>
            <a:gradFill flip="none" rotWithShape="1">
              <a:gsLst>
                <a:gs pos="5000">
                  <a:srgbClr val="9CACF4"/>
                </a:gs>
                <a:gs pos="100000">
                  <a:srgbClr val="000000">
                    <a:alpha val="0"/>
                  </a:srgbClr>
                </a:gs>
              </a:gsLst>
              <a:lin ang="0" scaled="0"/>
            </a:gradFill>
            <a:ln w="12700" cap="flat">
              <a:noFill/>
              <a:miter lim="400000"/>
            </a:ln>
            <a:effectLst/>
          </p:spPr>
          <p:txBody>
            <a:bodyPr wrap="square" lIns="25400" tIns="25400" rIns="25400" bIns="25400" numCol="1" anchor="ctr">
              <a:noAutofit/>
            </a:bodyPr>
            <a:lstStyle/>
            <a:p>
              <a:pPr algn="ctr" defTabSz="457200">
                <a:defRPr>
                  <a:solidFill>
                    <a:srgbClr val="FFFFFF"/>
                  </a:solidFill>
                  <a:latin typeface="Alibaba PuHuiTi Medium"/>
                  <a:ea typeface="Alibaba PuHuiTi Medium"/>
                  <a:cs typeface="Alibaba PuHuiTi Medium"/>
                  <a:sym typeface="Alibaba PuHuiTi Medium"/>
                </a:defRPr>
              </a:pPr>
            </a:p>
          </p:txBody>
        </p:sp>
        <p:sp>
          <p:nvSpPr>
            <p:cNvPr id="282" name="标题 1"/>
            <p:cNvSpPr/>
            <p:nvPr/>
          </p:nvSpPr>
          <p:spPr>
            <a:xfrm>
              <a:off x="246379" y="-1"/>
              <a:ext cx="539752" cy="539753"/>
            </a:xfrm>
            <a:prstGeom prst="ellipse">
              <a:avLst/>
            </a:prstGeom>
            <a:gradFill flip="none" rotWithShape="1">
              <a:gsLst>
                <a:gs pos="5000">
                  <a:srgbClr val="6B83EF"/>
                </a:gs>
                <a:gs pos="100000">
                  <a:srgbClr val="000000">
                    <a:alpha val="0"/>
                  </a:srgbClr>
                </a:gs>
              </a:gsLst>
              <a:lin ang="0" scaled="0"/>
            </a:gradFill>
            <a:ln w="12700" cap="flat">
              <a:noFill/>
              <a:miter lim="400000"/>
            </a:ln>
            <a:effectLst/>
          </p:spPr>
          <p:txBody>
            <a:bodyPr wrap="square" lIns="25400" tIns="25400" rIns="25400" bIns="25400" numCol="1" anchor="ctr">
              <a:noAutofit/>
            </a:bodyPr>
            <a:lstStyle/>
            <a:p>
              <a:pPr algn="ctr" defTabSz="457200">
                <a:defRPr>
                  <a:solidFill>
                    <a:srgbClr val="FFFFFF"/>
                  </a:solidFill>
                  <a:latin typeface="Alibaba PuHuiTi Medium"/>
                  <a:ea typeface="Alibaba PuHuiTi Medium"/>
                  <a:cs typeface="Alibaba PuHuiTi Medium"/>
                  <a:sym typeface="Alibaba PuHuiTi Medium"/>
                </a:defRPr>
              </a:pPr>
            </a:p>
          </p:txBody>
        </p:sp>
        <p:sp>
          <p:nvSpPr>
            <p:cNvPr id="283" name="标题 27"/>
            <p:cNvSpPr txBox="1"/>
            <p:nvPr/>
          </p:nvSpPr>
          <p:spPr>
            <a:xfrm>
              <a:off x="539115" y="16510"/>
              <a:ext cx="10469881" cy="553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lvl1pPr defTabSz="457200">
                <a:lnSpc>
                  <a:spcPct val="120000"/>
                </a:lnSpc>
                <a:defRPr sz="2800">
                  <a:solidFill>
                    <a:srgbClr val="FFFFFF"/>
                  </a:solidFill>
                  <a:latin typeface="Alibaba PuHuiTi Medium"/>
                  <a:ea typeface="Alibaba PuHuiTi Medium"/>
                  <a:cs typeface="Alibaba PuHuiTi Medium"/>
                  <a:sym typeface="Alibaba PuHuiTi Medium"/>
                </a:defRPr>
              </a:lvl1pPr>
            </a:lstStyle>
            <a:p>
              <a:pPr/>
              <a:r>
                <a:t> 和商业AI助手/医院自建AI助手的区别</a:t>
              </a:r>
            </a:p>
          </p:txBody>
        </p:sp>
      </p:grpSp>
      <p:sp>
        <p:nvSpPr>
          <p:cNvPr id="285" name="文本框 33"/>
          <p:cNvSpPr txBox="1"/>
          <p:nvPr/>
        </p:nvSpPr>
        <p:spPr>
          <a:xfrm>
            <a:off x="245660" y="2894274"/>
            <a:ext cx="1874031" cy="8839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algn="ctr" defTabSz="412750">
              <a:defRPr b="1" sz="2400">
                <a:solidFill>
                  <a:srgbClr val="7F51D2"/>
                </a:solidFill>
                <a:latin typeface="阿里巴巴普惠体 2.0 55 Regular"/>
                <a:ea typeface="阿里巴巴普惠体 2.0 55 Regular"/>
                <a:cs typeface="阿里巴巴普惠体 2.0 55 Regular"/>
                <a:sym typeface="阿里巴巴普惠体 2.0 55 Regular"/>
              </a:defRPr>
            </a:pPr>
            <a:r>
              <a:t>公益属性</a:t>
            </a:r>
            <a:endParaRPr>
              <a:latin typeface="Alibaba Sans 102 Ver2"/>
              <a:ea typeface="Alibaba Sans 102 Ver2"/>
              <a:cs typeface="Alibaba Sans 102 Ver2"/>
              <a:sym typeface="Alibaba Sans 102 Ver2"/>
            </a:endParaRPr>
          </a:p>
          <a:p>
            <a:pPr algn="ctr" defTabSz="412750">
              <a:defRPr b="1" sz="2400">
                <a:solidFill>
                  <a:srgbClr val="7F51D2"/>
                </a:solidFill>
                <a:latin typeface="阿里巴巴普惠体 2.0 55 Regular"/>
                <a:ea typeface="阿里巴巴普惠体 2.0 55 Regular"/>
                <a:cs typeface="阿里巴巴普惠体 2.0 55 Regular"/>
                <a:sym typeface="阿里巴巴普惠体 2.0 55 Regular"/>
              </a:defRPr>
            </a:pPr>
            <a:r>
              <a:t>信任基础</a:t>
            </a:r>
          </a:p>
        </p:txBody>
      </p:sp>
      <p:sp>
        <p:nvSpPr>
          <p:cNvPr id="286" name="文本框 35"/>
          <p:cNvSpPr txBox="1"/>
          <p:nvPr/>
        </p:nvSpPr>
        <p:spPr>
          <a:xfrm>
            <a:off x="364065" y="3908385"/>
            <a:ext cx="2099885" cy="27635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228600" indent="-228600" defTabSz="412750">
              <a:buSzPct val="100000"/>
              <a:buFont typeface="Arial"/>
              <a:buChar char="•"/>
              <a:defRPr sz="1400">
                <a:solidFill>
                  <a:srgbClr val="FFFFFF"/>
                </a:solidFill>
                <a:latin typeface="阿里巴巴普惠体 2.0 55 Regular"/>
                <a:ea typeface="阿里巴巴普惠体 2.0 55 Regular"/>
                <a:cs typeface="阿里巴巴普惠体 2.0 55 Regular"/>
                <a:sym typeface="阿里巴巴普惠体 2.0 55 Regular"/>
              </a:defRPr>
            </a:pPr>
            <a:r>
              <a:t>非盈利公益，无商业属性，没有资本压力，没有</a:t>
            </a:r>
            <a:r>
              <a:rPr>
                <a:latin typeface="Alibaba Sans 102 Ver2"/>
                <a:ea typeface="Alibaba Sans 102 Ver2"/>
                <a:cs typeface="Alibaba Sans 102 Ver2"/>
                <a:sym typeface="Alibaba Sans 102 Ver2"/>
              </a:rPr>
              <a:t>KPI</a:t>
            </a:r>
            <a:r>
              <a:t>考核</a:t>
            </a:r>
            <a:endParaRPr>
              <a:latin typeface="Alibaba Sans 102 Ver2"/>
              <a:ea typeface="Alibaba Sans 102 Ver2"/>
              <a:cs typeface="Alibaba Sans 102 Ver2"/>
              <a:sym typeface="Alibaba Sans 102 Ver2"/>
            </a:endParaRPr>
          </a:p>
          <a:p>
            <a:pPr marL="228600" indent="-228600" defTabSz="412750">
              <a:buSzPct val="100000"/>
              <a:buFont typeface="Arial"/>
              <a:buChar char="•"/>
              <a:defRPr sz="1400">
                <a:solidFill>
                  <a:srgbClr val="FFFFFF"/>
                </a:solidFill>
                <a:latin typeface="Alibaba Sans 102 Ver2"/>
                <a:ea typeface="Alibaba Sans 102 Ver2"/>
                <a:cs typeface="Alibaba Sans 102 Ver2"/>
                <a:sym typeface="Alibaba Sans 102 Ver2"/>
              </a:defRPr>
            </a:pPr>
          </a:p>
          <a:p>
            <a:pPr marL="228600" indent="-228600" defTabSz="412750">
              <a:buSzPct val="100000"/>
              <a:buFont typeface="Arial"/>
              <a:buChar char="•"/>
              <a:defRPr sz="1400">
                <a:solidFill>
                  <a:srgbClr val="FFFFFF"/>
                </a:solidFill>
                <a:latin typeface="阿里巴巴普惠体 2.0 55 Regular"/>
                <a:ea typeface="阿里巴巴普惠体 2.0 55 Regular"/>
                <a:cs typeface="阿里巴巴普惠体 2.0 55 Regular"/>
                <a:sym typeface="阿里巴巴普惠体 2.0 55 Regular"/>
              </a:defRPr>
            </a:pPr>
            <a:r>
              <a:t>社区透明化保障，开放项目进展，</a:t>
            </a:r>
            <a:r>
              <a:rPr>
                <a:latin typeface="Alibaba Sans 102 Ver2"/>
                <a:ea typeface="Alibaba Sans 102 Ver2"/>
                <a:cs typeface="Alibaba Sans 102 Ver2"/>
                <a:sym typeface="Alibaba Sans 102 Ver2"/>
              </a:rPr>
              <a:t>CMC</a:t>
            </a:r>
            <a:r>
              <a:t>社区和基金会管理；</a:t>
            </a:r>
            <a:endParaRPr>
              <a:latin typeface="Alibaba Sans 102 Ver2"/>
              <a:ea typeface="Alibaba Sans 102 Ver2"/>
              <a:cs typeface="Alibaba Sans 102 Ver2"/>
              <a:sym typeface="Alibaba Sans 102 Ver2"/>
            </a:endParaRPr>
          </a:p>
          <a:p>
            <a:pPr marL="228600" indent="-228600" defTabSz="412750">
              <a:buSzPct val="100000"/>
              <a:buFont typeface="Arial"/>
              <a:buChar char="•"/>
              <a:defRPr sz="1400">
                <a:solidFill>
                  <a:srgbClr val="FFFFFF"/>
                </a:solidFill>
                <a:latin typeface="Alibaba Sans 102 Ver2"/>
                <a:ea typeface="Alibaba Sans 102 Ver2"/>
                <a:cs typeface="Alibaba Sans 102 Ver2"/>
                <a:sym typeface="Alibaba Sans 102 Ver2"/>
              </a:defRPr>
            </a:pPr>
          </a:p>
          <a:p>
            <a:pPr marL="228600" indent="-228600" defTabSz="412750">
              <a:buSzPct val="100000"/>
              <a:buFont typeface="Arial"/>
              <a:buChar char="•"/>
              <a:defRPr sz="1400">
                <a:solidFill>
                  <a:srgbClr val="FFFFFF"/>
                </a:solidFill>
                <a:latin typeface="阿里巴巴普惠体 2.0 55 Regular"/>
                <a:ea typeface="阿里巴巴普惠体 2.0 55 Regular"/>
                <a:cs typeface="阿里巴巴普惠体 2.0 55 Regular"/>
                <a:sym typeface="阿里巴巴普惠体 2.0 55 Regular"/>
              </a:defRPr>
            </a:pPr>
            <a:r>
              <a:t>重视合规和患者信任，以患者信任为社区价值观核心</a:t>
            </a:r>
          </a:p>
        </p:txBody>
      </p:sp>
      <p:sp>
        <p:nvSpPr>
          <p:cNvPr id="287" name="文本框 38"/>
          <p:cNvSpPr txBox="1"/>
          <p:nvPr/>
        </p:nvSpPr>
        <p:spPr>
          <a:xfrm>
            <a:off x="2475738" y="1803441"/>
            <a:ext cx="2122118" cy="8839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algn="ctr" defTabSz="412750">
              <a:defRPr b="1" sz="2400">
                <a:solidFill>
                  <a:srgbClr val="7F51D2"/>
                </a:solidFill>
                <a:latin typeface="阿里巴巴普惠体 2.0 55 Regular"/>
                <a:ea typeface="阿里巴巴普惠体 2.0 55 Regular"/>
                <a:cs typeface="阿里巴巴普惠体 2.0 55 Regular"/>
                <a:sym typeface="阿里巴巴普惠体 2.0 55 Regular"/>
              </a:defRPr>
            </a:pPr>
            <a:r>
              <a:t>知识开放</a:t>
            </a:r>
            <a:endParaRPr>
              <a:latin typeface="Alibaba Sans 102 Ver2"/>
              <a:ea typeface="Alibaba Sans 102 Ver2"/>
              <a:cs typeface="Alibaba Sans 102 Ver2"/>
              <a:sym typeface="Alibaba Sans 102 Ver2"/>
            </a:endParaRPr>
          </a:p>
          <a:p>
            <a:pPr algn="ctr" defTabSz="412750">
              <a:defRPr b="1" sz="2400">
                <a:solidFill>
                  <a:srgbClr val="7F51D2"/>
                </a:solidFill>
                <a:latin typeface="阿里巴巴普惠体 2.0 55 Regular"/>
                <a:ea typeface="阿里巴巴普惠体 2.0 55 Regular"/>
                <a:cs typeface="阿里巴巴普惠体 2.0 55 Regular"/>
                <a:sym typeface="阿里巴巴普惠体 2.0 55 Regular"/>
              </a:defRPr>
            </a:pPr>
            <a:r>
              <a:t>知识共享</a:t>
            </a:r>
          </a:p>
        </p:txBody>
      </p:sp>
      <p:sp>
        <p:nvSpPr>
          <p:cNvPr id="288" name="文本框 40"/>
          <p:cNvSpPr txBox="1"/>
          <p:nvPr/>
        </p:nvSpPr>
        <p:spPr>
          <a:xfrm>
            <a:off x="9393059" y="2877945"/>
            <a:ext cx="2536985" cy="8839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algn="ctr" defTabSz="412750">
              <a:defRPr b="1" sz="2400">
                <a:solidFill>
                  <a:srgbClr val="7F51D2"/>
                </a:solidFill>
                <a:latin typeface="阿里巴巴普惠体 2.0 55 Regular"/>
                <a:ea typeface="阿里巴巴普惠体 2.0 55 Regular"/>
                <a:cs typeface="阿里巴巴普惠体 2.0 55 Regular"/>
                <a:sym typeface="阿里巴巴普惠体 2.0 55 Regular"/>
              </a:defRPr>
            </a:pPr>
            <a:r>
              <a:t>生态构建</a:t>
            </a:r>
            <a:endParaRPr>
              <a:latin typeface="Alibaba Sans 102 Ver2"/>
              <a:ea typeface="Alibaba Sans 102 Ver2"/>
              <a:cs typeface="Alibaba Sans 102 Ver2"/>
              <a:sym typeface="Alibaba Sans 102 Ver2"/>
            </a:endParaRPr>
          </a:p>
          <a:p>
            <a:pPr algn="ctr" defTabSz="412750">
              <a:defRPr b="1" sz="2400">
                <a:solidFill>
                  <a:srgbClr val="7F51D2"/>
                </a:solidFill>
                <a:latin typeface="阿里巴巴普惠体 2.0 55 Regular"/>
                <a:ea typeface="阿里巴巴普惠体 2.0 55 Regular"/>
                <a:cs typeface="阿里巴巴普惠体 2.0 55 Regular"/>
                <a:sym typeface="阿里巴巴普惠体 2.0 55 Regular"/>
              </a:defRPr>
            </a:pPr>
            <a:r>
              <a:t>可持续性</a:t>
            </a:r>
          </a:p>
        </p:txBody>
      </p:sp>
      <p:sp>
        <p:nvSpPr>
          <p:cNvPr id="289" name="文本框 42"/>
          <p:cNvSpPr txBox="1"/>
          <p:nvPr/>
        </p:nvSpPr>
        <p:spPr>
          <a:xfrm>
            <a:off x="9673018" y="3895634"/>
            <a:ext cx="1853454" cy="28016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228600" indent="-228600" defTabSz="412750">
              <a:buSzPct val="100000"/>
              <a:buFont typeface="Arial"/>
              <a:buChar char="•"/>
              <a:defRPr sz="1400">
                <a:solidFill>
                  <a:srgbClr val="FFFFFF"/>
                </a:solidFill>
                <a:latin typeface="阿里巴巴普惠体 2.0 55 Regular"/>
                <a:ea typeface="阿里巴巴普惠体 2.0 55 Regular"/>
                <a:cs typeface="阿里巴巴普惠体 2.0 55 Regular"/>
                <a:sym typeface="阿里巴巴普惠体 2.0 55 Regular"/>
              </a:defRPr>
            </a:pPr>
            <a:r>
              <a:t>遵循公益和开源社区的价值协议，构建一个开放、透明、无商业利益的平台</a:t>
            </a:r>
            <a:endParaRPr>
              <a:latin typeface="Alibaba Sans 102 Ver2"/>
              <a:ea typeface="Alibaba Sans 102 Ver2"/>
              <a:cs typeface="Alibaba Sans 102 Ver2"/>
              <a:sym typeface="Alibaba Sans 102 Ver2"/>
            </a:endParaRPr>
          </a:p>
          <a:p>
            <a:pPr marL="228600" indent="-228600" defTabSz="412750">
              <a:buSzPct val="100000"/>
              <a:buFont typeface="Arial"/>
              <a:buChar char="•"/>
              <a:defRPr sz="1400">
                <a:solidFill>
                  <a:srgbClr val="FFFFFF"/>
                </a:solidFill>
                <a:latin typeface="Alibaba Sans 102 Ver2"/>
                <a:ea typeface="Alibaba Sans 102 Ver2"/>
                <a:cs typeface="Alibaba Sans 102 Ver2"/>
                <a:sym typeface="Alibaba Sans 102 Ver2"/>
              </a:defRPr>
            </a:pPr>
          </a:p>
          <a:p>
            <a:pPr marL="228600" indent="-228600" defTabSz="412750">
              <a:buSzPct val="100000"/>
              <a:buFont typeface="Arial"/>
              <a:buChar char="•"/>
              <a:defRPr sz="1400">
                <a:solidFill>
                  <a:srgbClr val="FFFFFF"/>
                </a:solidFill>
                <a:latin typeface="阿里巴巴普惠体 2.0 55 Regular"/>
                <a:ea typeface="阿里巴巴普惠体 2.0 55 Regular"/>
                <a:cs typeface="阿里巴巴普惠体 2.0 55 Regular"/>
                <a:sym typeface="阿里巴巴普惠体 2.0 55 Regular"/>
              </a:defRPr>
            </a:pPr>
            <a:r>
              <a:t>连接多元个体（包括不同医院、商业机构等），形成一个互助共赢的医疗生态系统</a:t>
            </a:r>
          </a:p>
        </p:txBody>
      </p:sp>
      <p:sp>
        <p:nvSpPr>
          <p:cNvPr id="290" name="文本框 45"/>
          <p:cNvSpPr txBox="1"/>
          <p:nvPr/>
        </p:nvSpPr>
        <p:spPr>
          <a:xfrm>
            <a:off x="7310166" y="1892675"/>
            <a:ext cx="2258736" cy="8839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algn="ctr" defTabSz="412750">
              <a:defRPr b="1" sz="2400">
                <a:solidFill>
                  <a:srgbClr val="7F51D2"/>
                </a:solidFill>
                <a:latin typeface="阿里巴巴普惠体 2.0 55 Regular"/>
                <a:ea typeface="阿里巴巴普惠体 2.0 55 Regular"/>
                <a:cs typeface="阿里巴巴普惠体 2.0 55 Regular"/>
                <a:sym typeface="阿里巴巴普惠体 2.0 55 Regular"/>
              </a:defRPr>
            </a:pPr>
            <a:r>
              <a:t>患者共创</a:t>
            </a:r>
            <a:endParaRPr>
              <a:latin typeface="Alibaba Sans 102 Ver2"/>
              <a:ea typeface="Alibaba Sans 102 Ver2"/>
              <a:cs typeface="Alibaba Sans 102 Ver2"/>
              <a:sym typeface="Alibaba Sans 102 Ver2"/>
            </a:endParaRPr>
          </a:p>
          <a:p>
            <a:pPr algn="ctr" defTabSz="412750">
              <a:defRPr b="1" sz="2400">
                <a:solidFill>
                  <a:srgbClr val="7F51D2"/>
                </a:solidFill>
                <a:latin typeface="阿里巴巴普惠体 2.0 55 Regular"/>
                <a:ea typeface="阿里巴巴普惠体 2.0 55 Regular"/>
                <a:cs typeface="阿里巴巴普惠体 2.0 55 Regular"/>
                <a:sym typeface="阿里巴巴普惠体 2.0 55 Regular"/>
              </a:defRPr>
            </a:pPr>
            <a:r>
              <a:t>真心关切</a:t>
            </a:r>
          </a:p>
        </p:txBody>
      </p:sp>
      <p:sp>
        <p:nvSpPr>
          <p:cNvPr id="291" name="文本框 47"/>
          <p:cNvSpPr txBox="1"/>
          <p:nvPr/>
        </p:nvSpPr>
        <p:spPr>
          <a:xfrm>
            <a:off x="7571173" y="2894274"/>
            <a:ext cx="1649034" cy="2293620"/>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spAutoFit/>
          </a:bodyPr>
          <a:lstStyle/>
          <a:p>
            <a:pPr marL="228600" indent="-228600" defTabSz="412750">
              <a:buSzPct val="100000"/>
              <a:buFont typeface="Arial"/>
              <a:buChar char="•"/>
              <a:defRPr sz="1400">
                <a:solidFill>
                  <a:srgbClr val="FFFFFF"/>
                </a:solidFill>
                <a:latin typeface="阿里巴巴普惠体 2.0 55 Regular"/>
                <a:ea typeface="阿里巴巴普惠体 2.0 55 Regular"/>
                <a:cs typeface="阿里巴巴普惠体 2.0 55 Regular"/>
                <a:sym typeface="阿里巴巴普惠体 2.0 55 Regular"/>
              </a:defRPr>
            </a:pPr>
            <a:r>
              <a:t>通过社区化，患者随时可参与到产品设计和功能迭代</a:t>
            </a:r>
            <a:endParaRPr>
              <a:latin typeface="Alibaba Sans 102 Ver2"/>
              <a:ea typeface="Alibaba Sans 102 Ver2"/>
              <a:cs typeface="Alibaba Sans 102 Ver2"/>
              <a:sym typeface="Alibaba Sans 102 Ver2"/>
            </a:endParaRPr>
          </a:p>
          <a:p>
            <a:pPr marL="228600" indent="-228600" defTabSz="412750">
              <a:buSzPct val="100000"/>
              <a:buFont typeface="Arial"/>
              <a:buChar char="•"/>
              <a:defRPr sz="1400">
                <a:solidFill>
                  <a:srgbClr val="FFFFFF"/>
                </a:solidFill>
                <a:latin typeface="Alibaba Sans 102 Ver2"/>
                <a:ea typeface="Alibaba Sans 102 Ver2"/>
                <a:cs typeface="Alibaba Sans 102 Ver2"/>
                <a:sym typeface="Alibaba Sans 102 Ver2"/>
              </a:defRPr>
            </a:pPr>
          </a:p>
          <a:p>
            <a:pPr marL="228600" indent="-228600" defTabSz="412750">
              <a:buSzPct val="100000"/>
              <a:buFont typeface="Arial"/>
              <a:buChar char="•"/>
              <a:defRPr sz="1400">
                <a:solidFill>
                  <a:srgbClr val="FFFFFF"/>
                </a:solidFill>
                <a:latin typeface="阿里巴巴普惠体 2.0 55 Regular"/>
                <a:ea typeface="阿里巴巴普惠体 2.0 55 Regular"/>
                <a:cs typeface="阿里巴巴普惠体 2.0 55 Regular"/>
                <a:sym typeface="阿里巴巴普惠体 2.0 55 Regular"/>
              </a:defRPr>
            </a:pPr>
            <a:r>
              <a:t>确保真正满足患者的需求，避免了商业化</a:t>
            </a:r>
            <a:r>
              <a:rPr>
                <a:latin typeface="Alibaba Sans 102 Ver2"/>
                <a:ea typeface="Alibaba Sans 102 Ver2"/>
                <a:cs typeface="Alibaba Sans 102 Ver2"/>
                <a:sym typeface="Alibaba Sans 102 Ver2"/>
              </a:rPr>
              <a:t>APP</a:t>
            </a:r>
            <a:r>
              <a:t>盈利牺牲用户体验</a:t>
            </a:r>
          </a:p>
        </p:txBody>
      </p:sp>
      <p:sp>
        <p:nvSpPr>
          <p:cNvPr id="292" name="幻灯片编号"/>
          <p:cNvSpPr txBox="1"/>
          <p:nvPr>
            <p:ph type="sldNum" sz="quarter" idx="2"/>
          </p:nvPr>
        </p:nvSpPr>
        <p:spPr>
          <a:xfrm>
            <a:off x="8610599" y="6289040"/>
            <a:ext cx="127001" cy="13462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Image 0" descr="Image 0"/>
          <p:cNvPicPr>
            <a:picLocks noChangeAspect="1"/>
          </p:cNvPicPr>
          <p:nvPr/>
        </p:nvPicPr>
        <p:blipFill>
          <a:blip r:embed="rId2">
            <a:extLst/>
          </a:blip>
          <a:stretch>
            <a:fillRect/>
          </a:stretch>
        </p:blipFill>
        <p:spPr>
          <a:xfrm>
            <a:off x="0" y="3425"/>
            <a:ext cx="12192000" cy="6864627"/>
          </a:xfrm>
          <a:prstGeom prst="rect">
            <a:avLst/>
          </a:prstGeom>
          <a:ln w="12700">
            <a:miter lim="400000"/>
          </a:ln>
        </p:spPr>
      </p:pic>
      <p:sp>
        <p:nvSpPr>
          <p:cNvPr id="295" name="Text 0"/>
          <p:cNvSpPr txBox="1"/>
          <p:nvPr/>
        </p:nvSpPr>
        <p:spPr>
          <a:xfrm>
            <a:off x="4119359" y="3709830"/>
            <a:ext cx="383201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3200">
                <a:solidFill>
                  <a:srgbClr val="FFFFFF"/>
                </a:solidFill>
                <a:latin typeface="MiSans"/>
                <a:ea typeface="MiSans"/>
                <a:cs typeface="MiSans"/>
                <a:sym typeface="MiSans"/>
              </a:defRPr>
            </a:lvl1pPr>
          </a:lstStyle>
          <a:p>
            <a:pPr/>
            <a:r>
              <a:t>合作目标</a:t>
            </a:r>
          </a:p>
        </p:txBody>
      </p:sp>
      <p:pic>
        <p:nvPicPr>
          <p:cNvPr id="296" name="Image 1" descr="Image 1"/>
          <p:cNvPicPr>
            <a:picLocks noChangeAspect="1"/>
          </p:cNvPicPr>
          <p:nvPr/>
        </p:nvPicPr>
        <p:blipFill>
          <a:blip r:embed="rId3">
            <a:extLst/>
          </a:blip>
          <a:stretch>
            <a:fillRect/>
          </a:stretch>
        </p:blipFill>
        <p:spPr>
          <a:xfrm>
            <a:off x="625604" y="467336"/>
            <a:ext cx="1770501" cy="352407"/>
          </a:xfrm>
          <a:prstGeom prst="rect">
            <a:avLst/>
          </a:prstGeom>
          <a:ln w="12700">
            <a:miter lim="400000"/>
          </a:ln>
        </p:spPr>
      </p:pic>
      <p:sp>
        <p:nvSpPr>
          <p:cNvPr id="297" name="Shape 1"/>
          <p:cNvSpPr/>
          <p:nvPr/>
        </p:nvSpPr>
        <p:spPr>
          <a:xfrm>
            <a:off x="779721" y="6270738"/>
            <a:ext cx="1" cy="125951"/>
          </a:xfrm>
          <a:prstGeom prst="line">
            <a:avLst/>
          </a:prstGeom>
          <a:ln w="12700">
            <a:solidFill>
              <a:srgbClr val="FFFFFF"/>
            </a:solidFill>
          </a:ln>
        </p:spPr>
        <p:txBody>
          <a:bodyPr lIns="45719" rIns="45719"/>
          <a:lstStyle/>
          <a:p>
            <a:pPr/>
          </a:p>
        </p:txBody>
      </p:sp>
      <p:sp>
        <p:nvSpPr>
          <p:cNvPr id="298" name="Shape 2"/>
          <p:cNvSpPr/>
          <p:nvPr/>
        </p:nvSpPr>
        <p:spPr>
          <a:xfrm>
            <a:off x="867722" y="6270738"/>
            <a:ext cx="1" cy="125951"/>
          </a:xfrm>
          <a:prstGeom prst="line">
            <a:avLst/>
          </a:prstGeom>
          <a:ln w="12700">
            <a:solidFill>
              <a:srgbClr val="FFFFFF"/>
            </a:solidFill>
          </a:ln>
        </p:spPr>
        <p:txBody>
          <a:bodyPr lIns="45719" rIns="45719"/>
          <a:lstStyle/>
          <a:p>
            <a:pPr/>
          </a:p>
        </p:txBody>
      </p:sp>
      <p:sp>
        <p:nvSpPr>
          <p:cNvPr id="299" name="Shape 3"/>
          <p:cNvSpPr/>
          <p:nvPr/>
        </p:nvSpPr>
        <p:spPr>
          <a:xfrm>
            <a:off x="955721" y="6166356"/>
            <a:ext cx="1" cy="220415"/>
          </a:xfrm>
          <a:prstGeom prst="line">
            <a:avLst/>
          </a:prstGeom>
          <a:ln w="12700">
            <a:solidFill>
              <a:srgbClr val="FFFFFF"/>
            </a:solidFill>
          </a:ln>
        </p:spPr>
        <p:txBody>
          <a:bodyPr lIns="45719" rIns="45719"/>
          <a:lstStyle/>
          <a:p>
            <a:pPr/>
          </a:p>
        </p:txBody>
      </p:sp>
      <p:sp>
        <p:nvSpPr>
          <p:cNvPr id="300" name="Shape 4"/>
          <p:cNvSpPr/>
          <p:nvPr/>
        </p:nvSpPr>
        <p:spPr>
          <a:xfrm>
            <a:off x="1043722" y="6270738"/>
            <a:ext cx="1" cy="125951"/>
          </a:xfrm>
          <a:prstGeom prst="line">
            <a:avLst/>
          </a:prstGeom>
          <a:ln w="12700">
            <a:solidFill>
              <a:srgbClr val="FFFFFF"/>
            </a:solidFill>
          </a:ln>
        </p:spPr>
        <p:txBody>
          <a:bodyPr lIns="45719" rIns="45719"/>
          <a:lstStyle/>
          <a:p>
            <a:pPr/>
          </a:p>
        </p:txBody>
      </p:sp>
      <p:sp>
        <p:nvSpPr>
          <p:cNvPr id="301" name="Shape 5"/>
          <p:cNvSpPr/>
          <p:nvPr/>
        </p:nvSpPr>
        <p:spPr>
          <a:xfrm>
            <a:off x="1131722" y="6270738"/>
            <a:ext cx="1" cy="125951"/>
          </a:xfrm>
          <a:prstGeom prst="line">
            <a:avLst/>
          </a:prstGeom>
          <a:ln w="12700">
            <a:solidFill>
              <a:srgbClr val="FFFFFF"/>
            </a:solidFill>
          </a:ln>
        </p:spPr>
        <p:txBody>
          <a:bodyPr lIns="45719" rIns="45719"/>
          <a:lstStyle/>
          <a:p>
            <a:pPr/>
          </a:p>
        </p:txBody>
      </p:sp>
      <p:sp>
        <p:nvSpPr>
          <p:cNvPr id="302" name="Shape 6"/>
          <p:cNvSpPr/>
          <p:nvPr/>
        </p:nvSpPr>
        <p:spPr>
          <a:xfrm>
            <a:off x="10796831" y="6396446"/>
            <a:ext cx="116845" cy="116845"/>
          </a:xfrm>
          <a:prstGeom prst="ellipse">
            <a:avLst/>
          </a:prstGeom>
          <a:solidFill>
            <a:srgbClr val="FFFFFF"/>
          </a:solidFill>
          <a:ln w="12700">
            <a:miter lim="400000"/>
          </a:ln>
        </p:spPr>
        <p:txBody>
          <a:bodyPr lIns="45719" rIns="45719"/>
          <a:lstStyle/>
          <a:p>
            <a:pPr/>
          </a:p>
        </p:txBody>
      </p:sp>
      <p:sp>
        <p:nvSpPr>
          <p:cNvPr id="303" name="Shape 8"/>
          <p:cNvSpPr/>
          <p:nvPr/>
        </p:nvSpPr>
        <p:spPr>
          <a:xfrm>
            <a:off x="10989336" y="6396446"/>
            <a:ext cx="116845" cy="116845"/>
          </a:xfrm>
          <a:prstGeom prst="ellipse">
            <a:avLst/>
          </a:prstGeom>
          <a:solidFill>
            <a:srgbClr val="FFFFFF">
              <a:alpha val="56471"/>
            </a:srgbClr>
          </a:solidFill>
          <a:ln w="12700">
            <a:miter lim="400000"/>
          </a:ln>
        </p:spPr>
        <p:txBody>
          <a:bodyPr lIns="45719" rIns="45719"/>
          <a:lstStyle/>
          <a:p>
            <a:pPr/>
          </a:p>
        </p:txBody>
      </p:sp>
      <p:sp>
        <p:nvSpPr>
          <p:cNvPr id="304" name="Shape 10"/>
          <p:cNvSpPr/>
          <p:nvPr/>
        </p:nvSpPr>
        <p:spPr>
          <a:xfrm>
            <a:off x="11186107" y="6396446"/>
            <a:ext cx="116845" cy="116845"/>
          </a:xfrm>
          <a:prstGeom prst="ellipse">
            <a:avLst/>
          </a:prstGeom>
          <a:solidFill>
            <a:srgbClr val="FFFFFF"/>
          </a:solidFill>
          <a:ln w="12700">
            <a:miter lim="400000"/>
          </a:ln>
        </p:spPr>
        <p:txBody>
          <a:bodyPr lIns="45719" rIns="45719"/>
          <a:lstStyle/>
          <a:p>
            <a:pPr/>
          </a:p>
        </p:txBody>
      </p:sp>
      <p:sp>
        <p:nvSpPr>
          <p:cNvPr id="305" name="Shape 12"/>
          <p:cNvSpPr/>
          <p:nvPr/>
        </p:nvSpPr>
        <p:spPr>
          <a:xfrm>
            <a:off x="11382877" y="6396446"/>
            <a:ext cx="116845" cy="116845"/>
          </a:xfrm>
          <a:prstGeom prst="ellipse">
            <a:avLst/>
          </a:prstGeom>
          <a:solidFill>
            <a:srgbClr val="FFFFFF">
              <a:alpha val="56471"/>
            </a:srgbClr>
          </a:solidFill>
          <a:ln w="12700">
            <a:miter lim="400000"/>
          </a:ln>
        </p:spPr>
        <p:txBody>
          <a:bodyPr lIns="45719" rIns="45719"/>
          <a:lstStyle/>
          <a:p>
            <a:pPr/>
          </a:p>
        </p:txBody>
      </p:sp>
      <p:pic>
        <p:nvPicPr>
          <p:cNvPr id="306" name="Image 2" descr="Image 2"/>
          <p:cNvPicPr>
            <a:picLocks noChangeAspect="1"/>
          </p:cNvPicPr>
          <p:nvPr/>
        </p:nvPicPr>
        <p:blipFill>
          <a:blip r:embed="rId4">
            <a:extLst/>
          </a:blip>
          <a:stretch>
            <a:fillRect/>
          </a:stretch>
        </p:blipFill>
        <p:spPr>
          <a:xfrm>
            <a:off x="4267198" y="3446152"/>
            <a:ext cx="3657601" cy="12701"/>
          </a:xfrm>
          <a:prstGeom prst="rect">
            <a:avLst/>
          </a:prstGeom>
          <a:ln w="12700">
            <a:miter lim="400000"/>
          </a:ln>
        </p:spPr>
      </p:pic>
      <p:sp>
        <p:nvSpPr>
          <p:cNvPr id="307" name="Shape 14"/>
          <p:cNvSpPr/>
          <p:nvPr/>
        </p:nvSpPr>
        <p:spPr>
          <a:xfrm>
            <a:off x="4893309" y="1477010"/>
            <a:ext cx="2284096" cy="2335530"/>
          </a:xfrm>
          <a:prstGeom prst="rect">
            <a:avLst/>
          </a:prstGeom>
          <a:solidFill>
            <a:srgbClr val="000000">
              <a:alpha val="0"/>
            </a:srgbClr>
          </a:solidFill>
          <a:ln w="12700">
            <a:miter lim="400000"/>
          </a:ln>
        </p:spPr>
        <p:txBody>
          <a:bodyPr lIns="45719" rIns="45719"/>
          <a:lstStyle/>
          <a:p>
            <a:pPr/>
          </a:p>
        </p:txBody>
      </p:sp>
      <p:sp>
        <p:nvSpPr>
          <p:cNvPr id="308" name="Text 15"/>
          <p:cNvSpPr txBox="1"/>
          <p:nvPr/>
        </p:nvSpPr>
        <p:spPr>
          <a:xfrm>
            <a:off x="4893309" y="1477010"/>
            <a:ext cx="2284096" cy="2451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0000"/>
              </a:lnSpc>
              <a:defRPr sz="13800">
                <a:gradFill flip="none" rotWithShape="1">
                  <a:gsLst>
                    <a:gs pos="28000">
                      <a:srgbClr val="FFFFFF">
                        <a:alpha val="61000"/>
                      </a:srgbClr>
                    </a:gs>
                    <a:gs pos="78000">
                      <a:srgbClr val="FFFFFF"/>
                    </a:gs>
                  </a:gsLst>
                  <a:path path="circle">
                    <a:fillToRect l="37721" t="-19636" r="62278" b="119636"/>
                  </a:path>
                </a:gradFill>
                <a:latin typeface="PingFang SC Medium"/>
                <a:ea typeface="PingFang SC Medium"/>
                <a:cs typeface="PingFang SC Medium"/>
                <a:sym typeface="PingFang SC Medium"/>
              </a:defRPr>
            </a:lvl1pPr>
          </a:lstStyle>
          <a:p>
            <a:pPr/>
            <a:r>
              <a:t>02</a:t>
            </a:r>
          </a:p>
        </p:txBody>
      </p:sp>
      <p:sp>
        <p:nvSpPr>
          <p:cNvPr id="309"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ustom Theme">
  <a:themeElements>
    <a:clrScheme name="Custom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Custom Theme">
      <a:majorFont>
        <a:latin typeface="Helvetica"/>
        <a:ea typeface="Helvetica"/>
        <a:cs typeface="Helvetica"/>
      </a:majorFont>
      <a:minorFont>
        <a:latin typeface="Calibri"/>
        <a:ea typeface="Calibri"/>
        <a:cs typeface="Calibri"/>
      </a:minorFont>
    </a:fontScheme>
    <a:fmtScheme name="Custom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ustom Theme">
  <a:themeElements>
    <a:clrScheme name="Custom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Custom Theme">
      <a:majorFont>
        <a:latin typeface="Helvetica"/>
        <a:ea typeface="Helvetica"/>
        <a:cs typeface="Helvetica"/>
      </a:majorFont>
      <a:minorFont>
        <a:latin typeface="Calibri"/>
        <a:ea typeface="Calibri"/>
        <a:cs typeface="Calibri"/>
      </a:minorFont>
    </a:fontScheme>
    <a:fmtScheme name="Custom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